
<file path=[Content_Types].xml><?xml version="1.0" encoding="utf-8"?>
<Types xmlns="http://schemas.openxmlformats.org/package/2006/content-types">
  <Default Extension="png" ContentType="image/png"/>
  <Default Extension="rels" ContentType="application/vnd.openxmlformats-package.relationships+xml"/>
  <Default Extension="fntdata" ContentType="application/x-fontdata"/>
  <Default Extension="xml" ContentType="application/xml"/>
  <Default Extension="jpg" ContentType="image/jpeg"/>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ustom.xml" ContentType="application/vnd.openxmlformats-officedocument.custom-properties+xml"/>
  <Override PartName="/docProps/core.xml" ContentType="application/vnd.openxmlformats-package.core-properties+xml"/>
  <Override PartName="/ppt/presentation.xml" ContentType="application/vnd.openxmlformats-officedocument.presentationml.presentation.main+xml"/>
  <Override PartName="/ppt/metadata" ContentType="application/binary"/>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Lst>
  <p:sldSz cy="6858000" cx="9144000"/>
  <p:notesSz cx="6858000" cy="9144000"/>
  <p:embeddedFontLst>
    <p:embeddedFont>
      <p:font typeface="Arial Narrow"/>
      <p:regular r:id="rId31"/>
      <p:bold r:id="rId32"/>
      <p:italic r:id="rId33"/>
      <p:boldItalic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2D200454-40CA-4A62-9FC3-DE9A4176ACB9}">
      <p15:notesGuideLst>
        <p15:guide id="1" orient="horz" pos="2880">
          <p15:clr>
            <a:srgbClr val="A4A3A4"/>
          </p15:clr>
        </p15:guide>
        <p15:guide id="2" pos="2160">
          <p15:clr>
            <a:srgbClr val="A4A3A4"/>
          </p15:clr>
        </p15:guide>
      </p15:notesGuideLst>
    </p:ext>
    <p:ext uri="GoogleSlidesCustomDataVersion2">
      <go:slidesCustomData xmlns:go="http://customooxmlschemas.google.com/" r:id="rId35" roundtripDataSignature="AMtx7mjDOYBvX23qJPcRVxyG1iOOa2loy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AA487B6-FA3A-4C52-9571-D50869CF51A4}">
  <a:tblStyle styleId="{CAA487B6-FA3A-4C52-9571-D50869CF51A4}" styleName="Table_0">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FF3E9"/>
          </a:solidFill>
        </a:fill>
      </a:tcStyle>
    </a:wholeTbl>
    <a:band1H>
      <a:tcTxStyle/>
      <a:tcStyle>
        <a:fill>
          <a:solidFill>
            <a:srgbClr val="DEE7D0"/>
          </a:solidFill>
        </a:fill>
      </a:tcStyle>
    </a:band1H>
    <a:band2H>
      <a:tcTxStyle/>
    </a:band2H>
    <a:band1V>
      <a:tcTxStyle/>
      <a:tcStyle>
        <a:fill>
          <a:solidFill>
            <a:srgbClr val="DEE7D0"/>
          </a:solidFill>
        </a:fill>
      </a:tcStyle>
    </a:band1V>
    <a:band2V>
      <a:tcTxStyle/>
    </a:band2V>
    <a:lastCol>
      <a:tcTxStyle b="on" i="off">
        <a:font>
          <a:latin typeface="Calibri"/>
          <a:ea typeface="Calibri"/>
          <a:cs typeface="Calibri"/>
        </a:font>
        <a:schemeClr val="lt1"/>
      </a:tcTxStyle>
      <a:tcStyle>
        <a:fill>
          <a:solidFill>
            <a:schemeClr val="accent3"/>
          </a:solidFill>
        </a:fill>
      </a:tcStyle>
    </a:lastCol>
    <a:firstCol>
      <a:tcTxStyle b="on" i="off">
        <a:font>
          <a:latin typeface="Calibri"/>
          <a:ea typeface="Calibri"/>
          <a:cs typeface="Calibri"/>
        </a:font>
        <a:schemeClr val="lt1"/>
      </a:tcTxStyle>
      <a:tcStyle>
        <a:fill>
          <a:solidFill>
            <a:schemeClr val="accent3"/>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3"/>
          </a:solidFill>
        </a:fill>
      </a:tcStyle>
    </a:lastRow>
    <a:seCell>
      <a:tcTxStyle/>
    </a:seCell>
    <a:swCell>
      <a:tcTxStyle/>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3"/>
          </a:solidFill>
        </a:fill>
      </a:tcStyle>
    </a:firstRow>
    <a:neCell>
      <a:tcTxStyle/>
    </a:neCell>
    <a:nwCell>
      <a:tcTxStyle/>
    </a:nwCell>
  </a:tblStyle>
  <a:tblStyle styleId="{1A0EB119-4279-4999-BE56-73FAFFC830FF}" styleName="Table_1">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8ECF4"/>
          </a:solidFill>
        </a:fill>
      </a:tcStyle>
    </a:wholeTbl>
    <a:band1H>
      <a:tcTxStyle/>
      <a:tcStyle>
        <a:fill>
          <a:solidFill>
            <a:srgbClr val="CFD7E7"/>
          </a:solidFill>
        </a:fill>
      </a:tcStyle>
    </a:band1H>
    <a:band2H>
      <a:tcTxStyle/>
    </a:band2H>
    <a:band1V>
      <a:tcTxStyle/>
      <a:tcStyle>
        <a:fill>
          <a:solidFill>
            <a:srgbClr val="CFD7E7"/>
          </a:solidFill>
        </a:fill>
      </a:tcStyle>
    </a:band1V>
    <a:band2V>
      <a:tcTxStyle/>
    </a:band2V>
    <a:lastCol>
      <a:tcTxStyle b="on" i="off">
        <a:font>
          <a:latin typeface="Calibri"/>
          <a:ea typeface="Calibri"/>
          <a:cs typeface="Calibri"/>
        </a:font>
        <a:schemeClr val="lt1"/>
      </a:tcTxStyle>
      <a:tcStyle>
        <a:fill>
          <a:solidFill>
            <a:schemeClr val="accent1"/>
          </a:solidFill>
        </a:fill>
      </a:tcStyle>
    </a:lastCol>
    <a:firstCol>
      <a:tcTxStyle b="on" i="off">
        <a:font>
          <a:latin typeface="Calibri"/>
          <a:ea typeface="Calibri"/>
          <a:cs typeface="Calibri"/>
        </a:font>
        <a:schemeClr val="lt1"/>
      </a:tcTxStyle>
      <a:tcStyle>
        <a:fill>
          <a:solidFill>
            <a:schemeClr val="accent1"/>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notesViewPr>
    <p:cSldViewPr snapToGrid="0">
      <p:cViewPr varScale="1">
        <p:scale>
          <a:sx n="100" d="100"/>
          <a:sy n="100" d="100"/>
        </p:scale>
        <p:origin x="0" y="0"/>
      </p:cViewPr>
      <p:guideLst>
        <p:guide pos="2880" orient="horz"/>
        <p:guide pos="2160"/>
      </p:guideLst>
    </p:cSldViewPr>
  </p:notesViewPr>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13" Type="http://schemas.openxmlformats.org/officeDocument/2006/relationships/slide" Target="slides/slide7.xml"/><Relationship Id="rId18" Type="http://schemas.openxmlformats.org/officeDocument/2006/relationships/slide" Target="slides/slide12.xml"/><Relationship Id="rId21" Type="http://schemas.openxmlformats.org/officeDocument/2006/relationships/slide" Target="slides/slide15.xml"/><Relationship Id="rId34" Type="http://schemas.openxmlformats.org/officeDocument/2006/relationships/font" Target="fonts/ArialNarrow-boldItalic.fntdata"/><Relationship Id="rId25" Type="http://schemas.openxmlformats.org/officeDocument/2006/relationships/slide" Target="slides/slide19.xml"/><Relationship Id="rId7" Type="http://schemas.openxmlformats.org/officeDocument/2006/relationships/slide" Target="slides/slide1.xml"/><Relationship Id="rId33" Type="http://schemas.openxmlformats.org/officeDocument/2006/relationships/font" Target="fonts/ArialNarrow-italic.fntdata"/><Relationship Id="rId12" Type="http://schemas.openxmlformats.org/officeDocument/2006/relationships/slide" Target="slides/slide6.xml"/><Relationship Id="rId17" Type="http://schemas.openxmlformats.org/officeDocument/2006/relationships/slide" Target="slides/slide11.xml"/><Relationship Id="rId38" Type="http://schemas.openxmlformats.org/officeDocument/2006/relationships/customXml" Target="../customXml/item3.xml"/><Relationship Id="rId20" Type="http://schemas.openxmlformats.org/officeDocument/2006/relationships/slide" Target="slides/slide14.xml"/><Relationship Id="rId2" Type="http://schemas.openxmlformats.org/officeDocument/2006/relationships/viewProps" Target="viewProps.xml"/><Relationship Id="rId29" Type="http://schemas.openxmlformats.org/officeDocument/2006/relationships/slide" Target="slides/slide23.xml"/><Relationship Id="rId16" Type="http://schemas.openxmlformats.org/officeDocument/2006/relationships/slide" Target="slides/slide10.xml"/><Relationship Id="rId24" Type="http://schemas.openxmlformats.org/officeDocument/2006/relationships/slide" Target="slides/slide18.xml"/><Relationship Id="rId1" Type="http://schemas.openxmlformats.org/officeDocument/2006/relationships/theme" Target="theme/theme1.xml"/><Relationship Id="rId6" Type="http://schemas.openxmlformats.org/officeDocument/2006/relationships/notesMaster" Target="notesMasters/notesMaster1.xml"/><Relationship Id="rId11" Type="http://schemas.openxmlformats.org/officeDocument/2006/relationships/slide" Target="slides/slide5.xml"/><Relationship Id="rId32" Type="http://schemas.openxmlformats.org/officeDocument/2006/relationships/font" Target="fonts/ArialNarrow-bold.fntdata"/><Relationship Id="rId37" Type="http://schemas.openxmlformats.org/officeDocument/2006/relationships/customXml" Target="../customXml/item2.xml"/><Relationship Id="rId23" Type="http://schemas.openxmlformats.org/officeDocument/2006/relationships/slide" Target="slides/slide17.xml"/><Relationship Id="rId28" Type="http://schemas.openxmlformats.org/officeDocument/2006/relationships/slide" Target="slides/slide22.xml"/><Relationship Id="rId5" Type="http://schemas.openxmlformats.org/officeDocument/2006/relationships/slideMaster" Target="slideMasters/slideMaster1.xml"/><Relationship Id="rId15" Type="http://schemas.openxmlformats.org/officeDocument/2006/relationships/slide" Target="slides/slide9.xml"/><Relationship Id="rId36" Type="http://schemas.openxmlformats.org/officeDocument/2006/relationships/customXml" Target="../customXml/item1.xml"/><Relationship Id="rId31" Type="http://schemas.openxmlformats.org/officeDocument/2006/relationships/font" Target="fonts/ArialNarrow-regular.fntdata"/><Relationship Id="rId10" Type="http://schemas.openxmlformats.org/officeDocument/2006/relationships/slide" Target="slides/slide4.xml"/><Relationship Id="rId19" Type="http://schemas.openxmlformats.org/officeDocument/2006/relationships/slide" Target="slides/slide13.xml"/><Relationship Id="rId22" Type="http://schemas.openxmlformats.org/officeDocument/2006/relationships/slide" Target="slides/slide16.xml"/><Relationship Id="rId4" Type="http://schemas.openxmlformats.org/officeDocument/2006/relationships/tableStyles" Target="tableStyles.xml"/><Relationship Id="rId9" Type="http://schemas.openxmlformats.org/officeDocument/2006/relationships/slide" Target="slides/slide3.xml"/><Relationship Id="rId27" Type="http://schemas.openxmlformats.org/officeDocument/2006/relationships/slide" Target="slides/slide21.xml"/><Relationship Id="rId30" Type="http://schemas.openxmlformats.org/officeDocument/2006/relationships/slide" Target="slides/slide24.xml"/><Relationship Id="rId35" Type="http://customschemas.google.com/relationships/presentationmetadata" Target="metadata"/><Relationship Id="rId14" Type="http://schemas.openxmlformats.org/officeDocument/2006/relationships/slide" Target="slides/slide8.xml"/><Relationship Id="rId8" Type="http://schemas.openxmlformats.org/officeDocument/2006/relationships/slide" Target="slides/slide2.xml"/><Relationship Id="rId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7" name="Google Shape;77;p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8" name="Google Shape;78;p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p1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3" name="Google Shape;203;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p1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3" name="Google Shape;213;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p1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4" name="Google Shape;224;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4" name="Google Shape;234;p1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5" name="Google Shape;235;p13: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6" name="Google Shape;246;p1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7" name="Google Shape;247;p14: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p1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9" name="Google Shape;259;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p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0" name="Google Shape;270;p1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1" name="Google Shape;271;p16: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p1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9" name="Google Shape;279;p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7" name="Shape 287"/>
        <p:cNvGrpSpPr/>
        <p:nvPr/>
      </p:nvGrpSpPr>
      <p:grpSpPr>
        <a:xfrm>
          <a:off x="0" y="0"/>
          <a:ext cx="0" cy="0"/>
          <a:chOff x="0" y="0"/>
          <a:chExt cx="0" cy="0"/>
        </a:xfrm>
      </p:grpSpPr>
      <p:sp>
        <p:nvSpPr>
          <p:cNvPr id="288" name="Google Shape;288;p1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9" name="Google Shape;289;p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p1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6" name="Google Shape;296;p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p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3" name="Google Shape;83;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p2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6" name="Google Shape;306;p2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7" name="Google Shape;307;p20: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7" name="Shape 317"/>
        <p:cNvGrpSpPr/>
        <p:nvPr/>
      </p:nvGrpSpPr>
      <p:grpSpPr>
        <a:xfrm>
          <a:off x="0" y="0"/>
          <a:ext cx="0" cy="0"/>
          <a:chOff x="0" y="0"/>
          <a:chExt cx="0" cy="0"/>
        </a:xfrm>
      </p:grpSpPr>
      <p:sp>
        <p:nvSpPr>
          <p:cNvPr id="318" name="Google Shape;318;p2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9" name="Google Shape;319;p2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4" name="Shape 334"/>
        <p:cNvGrpSpPr/>
        <p:nvPr/>
      </p:nvGrpSpPr>
      <p:grpSpPr>
        <a:xfrm>
          <a:off x="0" y="0"/>
          <a:ext cx="0" cy="0"/>
          <a:chOff x="0" y="0"/>
          <a:chExt cx="0" cy="0"/>
        </a:xfrm>
      </p:grpSpPr>
      <p:sp>
        <p:nvSpPr>
          <p:cNvPr id="335" name="Google Shape;335;p2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6" name="Google Shape;336;p2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 name="Shape 341"/>
        <p:cNvGrpSpPr/>
        <p:nvPr/>
      </p:nvGrpSpPr>
      <p:grpSpPr>
        <a:xfrm>
          <a:off x="0" y="0"/>
          <a:ext cx="0" cy="0"/>
          <a:chOff x="0" y="0"/>
          <a:chExt cx="0" cy="0"/>
        </a:xfrm>
      </p:grpSpPr>
      <p:sp>
        <p:nvSpPr>
          <p:cNvPr id="342" name="Google Shape;342;p2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3" name="Google Shape;343;p2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2" name="Shape 352"/>
        <p:cNvGrpSpPr/>
        <p:nvPr/>
      </p:nvGrpSpPr>
      <p:grpSpPr>
        <a:xfrm>
          <a:off x="0" y="0"/>
          <a:ext cx="0" cy="0"/>
          <a:chOff x="0" y="0"/>
          <a:chExt cx="0" cy="0"/>
        </a:xfrm>
      </p:grpSpPr>
      <p:sp>
        <p:nvSpPr>
          <p:cNvPr id="353" name="Google Shape;353;p2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4" name="Google Shape;354;p2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8" name="Google Shape;98;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p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9" name="Google Shape;109;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p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2" name="Google Shape;122;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p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2" name="Google Shape;142;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p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1" name="Google Shape;171;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p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2" name="Google Shape;182;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p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4" name="Google Shape;194;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g"/><Relationship Id="rId3" Type="http://schemas.openxmlformats.org/officeDocument/2006/relationships/image" Target="../media/image11.png"/><Relationship Id="rId4" Type="http://schemas.openxmlformats.org/officeDocument/2006/relationships/image" Target="../media/image7.png"/><Relationship Id="rId11" Type="http://schemas.openxmlformats.org/officeDocument/2006/relationships/image" Target="../media/image4.png"/><Relationship Id="rId10" Type="http://schemas.openxmlformats.org/officeDocument/2006/relationships/image" Target="../media/image2.png"/><Relationship Id="rId9" Type="http://schemas.openxmlformats.org/officeDocument/2006/relationships/image" Target="../media/image8.png"/><Relationship Id="rId5" Type="http://schemas.openxmlformats.org/officeDocument/2006/relationships/image" Target="../media/image3.png"/><Relationship Id="rId6" Type="http://schemas.openxmlformats.org/officeDocument/2006/relationships/image" Target="../media/image5.png"/><Relationship Id="rId7" Type="http://schemas.openxmlformats.org/officeDocument/2006/relationships/image" Target="../media/image10.png"/><Relationship Id="rId8"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folie" showMasterSp="0">
  <p:cSld name="Titelfolie">
    <p:spTree>
      <p:nvGrpSpPr>
        <p:cNvPr id="16" name="Shape 16"/>
        <p:cNvGrpSpPr/>
        <p:nvPr/>
      </p:nvGrpSpPr>
      <p:grpSpPr>
        <a:xfrm>
          <a:off x="0" y="0"/>
          <a:ext cx="0" cy="0"/>
          <a:chOff x="0" y="0"/>
          <a:chExt cx="0" cy="0"/>
        </a:xfrm>
      </p:grpSpPr>
      <p:sp>
        <p:nvSpPr>
          <p:cNvPr id="17" name="Google Shape;17;p26"/>
          <p:cNvSpPr/>
          <p:nvPr/>
        </p:nvSpPr>
        <p:spPr>
          <a:xfrm>
            <a:off x="611560" y="6283225"/>
            <a:ext cx="4754767" cy="26161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chemeClr val="dk1"/>
              </a:buClr>
              <a:buSzPts val="1100"/>
              <a:buFont typeface="Arial"/>
              <a:buNone/>
            </a:pPr>
            <a:r>
              <a:rPr b="0" i="0" lang="en-US" sz="1100" u="none" cap="none" strike="noStrike">
                <a:solidFill>
                  <a:schemeClr val="dk1"/>
                </a:solidFill>
                <a:latin typeface="Arial"/>
                <a:ea typeface="Arial"/>
                <a:cs typeface="Arial"/>
                <a:sym typeface="Arial"/>
              </a:rPr>
              <a:t>WP5 - ACTIVITY 5.1: SUSTAINABLE MED CITIES TRAINING SYSTEM </a:t>
            </a:r>
            <a:endParaRPr b="0" i="0" sz="1100" u="none" cap="none" strike="noStrike">
              <a:solidFill>
                <a:schemeClr val="dk1"/>
              </a:solidFill>
              <a:latin typeface="Arial"/>
              <a:ea typeface="Arial"/>
              <a:cs typeface="Arial"/>
              <a:sym typeface="Arial"/>
            </a:endParaRPr>
          </a:p>
        </p:txBody>
      </p:sp>
      <p:sp>
        <p:nvSpPr>
          <p:cNvPr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 id="18" name="Google Shape;18;p26"/>
          <p:cNvSpPr/>
          <p:nvPr/>
        </p:nvSpPr>
        <p:spPr>
          <a:xfrm>
            <a:off x="123825" y="-136525"/>
            <a:ext cx="304800" cy="30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19" name="Google Shape;19;p26"/>
          <p:cNvPicPr preferRelativeResize="0"/>
          <p:nvPr/>
        </p:nvPicPr>
        <p:blipFill rotWithShape="1">
          <a:blip r:embed="rId2">
            <a:alphaModFix/>
          </a:blip>
          <a:srcRect b="0" l="0" r="0" t="0"/>
          <a:stretch/>
        </p:blipFill>
        <p:spPr>
          <a:xfrm>
            <a:off x="1733435" y="518552"/>
            <a:ext cx="4833620" cy="1772066"/>
          </a:xfrm>
          <a:prstGeom prst="rect">
            <a:avLst/>
          </a:prstGeom>
          <a:noFill/>
          <a:ln>
            <a:noFill/>
          </a:ln>
        </p:spPr>
      </p:pic>
      <p:pic>
        <p:nvPicPr>
          <p:cNvPr id="20" name="Google Shape;20;p26"/>
          <p:cNvPicPr preferRelativeResize="0"/>
          <p:nvPr/>
        </p:nvPicPr>
        <p:blipFill rotWithShape="1">
          <a:blip r:embed="rId3">
            <a:alphaModFix/>
          </a:blip>
          <a:srcRect b="15286" l="33333" r="31362" t="18181"/>
          <a:stretch/>
        </p:blipFill>
        <p:spPr>
          <a:xfrm rot="2002525">
            <a:off x="4970140" y="2488839"/>
            <a:ext cx="3379798" cy="3582878"/>
          </a:xfrm>
          <a:prstGeom prst="rect">
            <a:avLst/>
          </a:prstGeom>
          <a:noFill/>
          <a:ln>
            <a:noFill/>
          </a:ln>
        </p:spPr>
      </p:pic>
      <p:pic>
        <p:nvPicPr>
          <p:cNvPr id="21" name="Google Shape;21;p26"/>
          <p:cNvPicPr preferRelativeResize="0"/>
          <p:nvPr/>
        </p:nvPicPr>
        <p:blipFill rotWithShape="1">
          <a:blip r:embed="rId4">
            <a:alphaModFix/>
          </a:blip>
          <a:srcRect b="0" l="0" r="0" t="0"/>
          <a:stretch/>
        </p:blipFill>
        <p:spPr>
          <a:xfrm>
            <a:off x="8210937" y="2218931"/>
            <a:ext cx="771322" cy="284171"/>
          </a:xfrm>
          <a:prstGeom prst="rect">
            <a:avLst/>
          </a:prstGeom>
          <a:noFill/>
          <a:ln>
            <a:noFill/>
          </a:ln>
        </p:spPr>
      </p:pic>
      <p:pic>
        <p:nvPicPr>
          <p:cNvPr id="22" name="Google Shape;22;p26"/>
          <p:cNvPicPr preferRelativeResize="0"/>
          <p:nvPr/>
        </p:nvPicPr>
        <p:blipFill rotWithShape="1">
          <a:blip r:embed="rId5">
            <a:alphaModFix/>
          </a:blip>
          <a:srcRect b="0" l="0" r="0" t="0"/>
          <a:stretch/>
        </p:blipFill>
        <p:spPr>
          <a:xfrm>
            <a:off x="8623662" y="2774600"/>
            <a:ext cx="358597" cy="412725"/>
          </a:xfrm>
          <a:prstGeom prst="rect">
            <a:avLst/>
          </a:prstGeom>
          <a:noFill/>
          <a:ln>
            <a:noFill/>
          </a:ln>
        </p:spPr>
      </p:pic>
      <p:pic>
        <p:nvPicPr>
          <p:cNvPr id="23" name="Google Shape;23;p26"/>
          <p:cNvPicPr preferRelativeResize="0"/>
          <p:nvPr/>
        </p:nvPicPr>
        <p:blipFill rotWithShape="1">
          <a:blip r:embed="rId6">
            <a:alphaModFix/>
          </a:blip>
          <a:srcRect b="0" l="0" r="0" t="0"/>
          <a:stretch/>
        </p:blipFill>
        <p:spPr>
          <a:xfrm>
            <a:off x="8596598" y="3453359"/>
            <a:ext cx="385661" cy="392427"/>
          </a:xfrm>
          <a:prstGeom prst="rect">
            <a:avLst/>
          </a:prstGeom>
          <a:noFill/>
          <a:ln>
            <a:noFill/>
          </a:ln>
        </p:spPr>
      </p:pic>
      <p:pic>
        <p:nvPicPr>
          <p:cNvPr id="24" name="Google Shape;24;p26"/>
          <p:cNvPicPr preferRelativeResize="0"/>
          <p:nvPr/>
        </p:nvPicPr>
        <p:blipFill rotWithShape="1">
          <a:blip r:embed="rId7">
            <a:alphaModFix/>
          </a:blip>
          <a:srcRect b="0" l="0" r="0" t="0"/>
          <a:stretch/>
        </p:blipFill>
        <p:spPr>
          <a:xfrm>
            <a:off x="8549236" y="4111820"/>
            <a:ext cx="433023" cy="419491"/>
          </a:xfrm>
          <a:prstGeom prst="rect">
            <a:avLst/>
          </a:prstGeom>
          <a:noFill/>
          <a:ln>
            <a:noFill/>
          </a:ln>
        </p:spPr>
      </p:pic>
      <p:pic>
        <p:nvPicPr>
          <p:cNvPr id="25" name="Google Shape;25;p26"/>
          <p:cNvPicPr preferRelativeResize="0"/>
          <p:nvPr/>
        </p:nvPicPr>
        <p:blipFill rotWithShape="1">
          <a:blip r:embed="rId8">
            <a:alphaModFix/>
          </a:blip>
          <a:srcRect b="0" l="0" r="0" t="0"/>
          <a:stretch/>
        </p:blipFill>
        <p:spPr>
          <a:xfrm>
            <a:off x="8515406" y="4797345"/>
            <a:ext cx="466853" cy="365363"/>
          </a:xfrm>
          <a:prstGeom prst="rect">
            <a:avLst/>
          </a:prstGeom>
          <a:noFill/>
          <a:ln>
            <a:noFill/>
          </a:ln>
        </p:spPr>
      </p:pic>
      <p:pic>
        <p:nvPicPr>
          <p:cNvPr id="26" name="Google Shape;26;p26"/>
          <p:cNvPicPr preferRelativeResize="0"/>
          <p:nvPr/>
        </p:nvPicPr>
        <p:blipFill rotWithShape="1">
          <a:blip r:embed="rId9">
            <a:alphaModFix/>
          </a:blip>
          <a:srcRect b="0" l="0" r="0" t="0"/>
          <a:stretch/>
        </p:blipFill>
        <p:spPr>
          <a:xfrm>
            <a:off x="8007957" y="1702556"/>
            <a:ext cx="974302" cy="250341"/>
          </a:xfrm>
          <a:prstGeom prst="rect">
            <a:avLst/>
          </a:prstGeom>
          <a:noFill/>
          <a:ln>
            <a:noFill/>
          </a:ln>
        </p:spPr>
      </p:pic>
      <p:sp>
        <p:nvSpPr>
          <p:cNvPr id="27" name="Google Shape;27;p26"/>
          <p:cNvSpPr/>
          <p:nvPr/>
        </p:nvSpPr>
        <p:spPr>
          <a:xfrm>
            <a:off x="0" y="6576291"/>
            <a:ext cx="9144000" cy="281709"/>
          </a:xfrm>
          <a:prstGeom prst="rect">
            <a:avLst/>
          </a:prstGeom>
          <a:solidFill>
            <a:srgbClr val="76923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100"/>
              <a:buFont typeface="Arial Narrow"/>
              <a:buNone/>
            </a:pPr>
            <a:r>
              <a:rPr b="0" i="0" lang="en-US" sz="1100" u="none" cap="none" strike="noStrike">
                <a:solidFill>
                  <a:schemeClr val="lt1"/>
                </a:solidFill>
                <a:latin typeface="Arial Narrow"/>
                <a:ea typeface="Arial Narrow"/>
                <a:cs typeface="Arial Narrow"/>
                <a:sym typeface="Arial Narrow"/>
              </a:rPr>
              <a:t>SUSTAINABLE MED CITIES TRAINING SYSTEM</a:t>
            </a:r>
            <a:endParaRPr b="0" i="0" sz="1100" u="none" cap="none" strike="noStrike">
              <a:solidFill>
                <a:schemeClr val="lt1"/>
              </a:solidFill>
              <a:latin typeface="Arial Narrow"/>
              <a:ea typeface="Arial Narrow"/>
              <a:cs typeface="Arial Narrow"/>
              <a:sym typeface="Arial Narrow"/>
            </a:endParaRPr>
          </a:p>
        </p:txBody>
      </p:sp>
      <p:pic>
        <p:nvPicPr>
          <p:cNvPr id="28" name="Google Shape;28;p26"/>
          <p:cNvPicPr preferRelativeResize="0"/>
          <p:nvPr/>
        </p:nvPicPr>
        <p:blipFill rotWithShape="1">
          <a:blip r:embed="rId10">
            <a:alphaModFix/>
          </a:blip>
          <a:srcRect b="0" l="0" r="0" t="0"/>
          <a:stretch/>
        </p:blipFill>
        <p:spPr>
          <a:xfrm flipH="1" rot="10800000">
            <a:off x="8006659" y="5395766"/>
            <a:ext cx="975600" cy="234816"/>
          </a:xfrm>
          <a:prstGeom prst="rect">
            <a:avLst/>
          </a:prstGeom>
          <a:noFill/>
          <a:ln>
            <a:noFill/>
          </a:ln>
        </p:spPr>
      </p:pic>
      <p:pic>
        <p:nvPicPr>
          <p:cNvPr id="29" name="Google Shape;29;p26"/>
          <p:cNvPicPr preferRelativeResize="0"/>
          <p:nvPr/>
        </p:nvPicPr>
        <p:blipFill rotWithShape="1">
          <a:blip r:embed="rId11">
            <a:alphaModFix/>
          </a:blip>
          <a:srcRect b="0" l="0" r="0" t="0"/>
          <a:stretch/>
        </p:blipFill>
        <p:spPr>
          <a:xfrm>
            <a:off x="8006659" y="5914467"/>
            <a:ext cx="975600" cy="230433"/>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1_Titel und Inhalt">
  <p:cSld name="11_Titel und Inhalt">
    <p:spTree>
      <p:nvGrpSpPr>
        <p:cNvPr id="54" name="Shape 54"/>
        <p:cNvGrpSpPr/>
        <p:nvPr/>
      </p:nvGrpSpPr>
      <p:grpSpPr>
        <a:xfrm>
          <a:off x="0" y="0"/>
          <a:ext cx="0" cy="0"/>
          <a:chOff x="0" y="0"/>
          <a:chExt cx="0" cy="0"/>
        </a:xfrm>
      </p:grpSpPr>
      <p:sp>
        <p:nvSpPr>
          <p:cNvPr id="55" name="Google Shape;55;p35"/>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1800"/>
              <a:buFont typeface="Calibri"/>
              <a:buNone/>
              <a:defRPr b="1" sz="18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35"/>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2_Titel und Inhalt">
  <p:cSld name="12_Titel und Inhalt">
    <p:spTree>
      <p:nvGrpSpPr>
        <p:cNvPr id="57" name="Shape 57"/>
        <p:cNvGrpSpPr/>
        <p:nvPr/>
      </p:nvGrpSpPr>
      <p:grpSpPr>
        <a:xfrm>
          <a:off x="0" y="0"/>
          <a:ext cx="0" cy="0"/>
          <a:chOff x="0" y="0"/>
          <a:chExt cx="0" cy="0"/>
        </a:xfrm>
      </p:grpSpPr>
      <p:sp>
        <p:nvSpPr>
          <p:cNvPr id="58" name="Google Shape;58;p36"/>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1800"/>
              <a:buFont typeface="Calibri"/>
              <a:buNone/>
              <a:defRPr b="1" sz="18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9" name="Google Shape;59;p36"/>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8_Titel und Inhalt">
  <p:cSld name="8_Titel und Inhalt">
    <p:spTree>
      <p:nvGrpSpPr>
        <p:cNvPr id="60" name="Shape 60"/>
        <p:cNvGrpSpPr/>
        <p:nvPr/>
      </p:nvGrpSpPr>
      <p:grpSpPr>
        <a:xfrm>
          <a:off x="0" y="0"/>
          <a:ext cx="0" cy="0"/>
          <a:chOff x="0" y="0"/>
          <a:chExt cx="0" cy="0"/>
        </a:xfrm>
      </p:grpSpPr>
      <p:sp>
        <p:nvSpPr>
          <p:cNvPr id="61" name="Google Shape;61;p37"/>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2" name="Google Shape;62;p37"/>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3_Titel und Inhalt">
  <p:cSld name="13_Titel und Inhalt">
    <p:spTree>
      <p:nvGrpSpPr>
        <p:cNvPr id="63" name="Shape 63"/>
        <p:cNvGrpSpPr/>
        <p:nvPr/>
      </p:nvGrpSpPr>
      <p:grpSpPr>
        <a:xfrm>
          <a:off x="0" y="0"/>
          <a:ext cx="0" cy="0"/>
          <a:chOff x="0" y="0"/>
          <a:chExt cx="0" cy="0"/>
        </a:xfrm>
      </p:grpSpPr>
      <p:sp>
        <p:nvSpPr>
          <p:cNvPr id="64" name="Google Shape;64;p38"/>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1800"/>
              <a:buFont typeface="Calibri"/>
              <a:buNone/>
              <a:defRPr b="1" sz="18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5" name="Google Shape;65;p38"/>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4_Titel und Inhalt">
  <p:cSld name="14_Titel und Inhalt">
    <p:spTree>
      <p:nvGrpSpPr>
        <p:cNvPr id="66" name="Shape 66"/>
        <p:cNvGrpSpPr/>
        <p:nvPr/>
      </p:nvGrpSpPr>
      <p:grpSpPr>
        <a:xfrm>
          <a:off x="0" y="0"/>
          <a:ext cx="0" cy="0"/>
          <a:chOff x="0" y="0"/>
          <a:chExt cx="0" cy="0"/>
        </a:xfrm>
      </p:grpSpPr>
      <p:sp>
        <p:nvSpPr>
          <p:cNvPr id="67" name="Google Shape;67;p39"/>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1800"/>
              <a:buFont typeface="Calibri"/>
              <a:buNone/>
              <a:defRPr b="1" sz="18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8" name="Google Shape;68;p39"/>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1_Titel und Inhalt">
  <p:cSld name="31_Titel und Inhalt">
    <p:spTree>
      <p:nvGrpSpPr>
        <p:cNvPr id="69" name="Shape 69"/>
        <p:cNvGrpSpPr/>
        <p:nvPr/>
      </p:nvGrpSpPr>
      <p:grpSpPr>
        <a:xfrm>
          <a:off x="0" y="0"/>
          <a:ext cx="0" cy="0"/>
          <a:chOff x="0" y="0"/>
          <a:chExt cx="0" cy="0"/>
        </a:xfrm>
      </p:grpSpPr>
      <p:sp>
        <p:nvSpPr>
          <p:cNvPr id="70" name="Google Shape;70;p40"/>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1" name="Google Shape;71;p40"/>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 und Inhalt">
  <p:cSld name="Titel und Inhalt">
    <p:spTree>
      <p:nvGrpSpPr>
        <p:cNvPr id="72" name="Shape 72"/>
        <p:cNvGrpSpPr/>
        <p:nvPr/>
      </p:nvGrpSpPr>
      <p:grpSpPr>
        <a:xfrm>
          <a:off x="0" y="0"/>
          <a:ext cx="0" cy="0"/>
          <a:chOff x="0" y="0"/>
          <a:chExt cx="0" cy="0"/>
        </a:xfrm>
      </p:grpSpPr>
      <p:sp>
        <p:nvSpPr>
          <p:cNvPr id="73" name="Google Shape;73;p41"/>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41"/>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el und Inhalt">
  <p:cSld name="1_Titel und Inhalt">
    <p:spTree>
      <p:nvGrpSpPr>
        <p:cNvPr id="30" name="Shape 30"/>
        <p:cNvGrpSpPr/>
        <p:nvPr/>
      </p:nvGrpSpPr>
      <p:grpSpPr>
        <a:xfrm>
          <a:off x="0" y="0"/>
          <a:ext cx="0" cy="0"/>
          <a:chOff x="0" y="0"/>
          <a:chExt cx="0" cy="0"/>
        </a:xfrm>
      </p:grpSpPr>
      <p:sp>
        <p:nvSpPr>
          <p:cNvPr id="31" name="Google Shape;31;p27"/>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2" name="Google Shape;32;p27"/>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Titel und Inhalt">
  <p:cSld name="3_Titel und Inhalt">
    <p:spTree>
      <p:nvGrpSpPr>
        <p:cNvPr id="33" name="Shape 33"/>
        <p:cNvGrpSpPr/>
        <p:nvPr/>
      </p:nvGrpSpPr>
      <p:grpSpPr>
        <a:xfrm>
          <a:off x="0" y="0"/>
          <a:ext cx="0" cy="0"/>
          <a:chOff x="0" y="0"/>
          <a:chExt cx="0" cy="0"/>
        </a:xfrm>
      </p:grpSpPr>
      <p:sp>
        <p:nvSpPr>
          <p:cNvPr id="34" name="Google Shape;34;p28"/>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28"/>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_Titel und Inhalt">
  <p:cSld name="5_Titel und Inhalt">
    <p:spTree>
      <p:nvGrpSpPr>
        <p:cNvPr id="36" name="Shape 36"/>
        <p:cNvGrpSpPr/>
        <p:nvPr/>
      </p:nvGrpSpPr>
      <p:grpSpPr>
        <a:xfrm>
          <a:off x="0" y="0"/>
          <a:ext cx="0" cy="0"/>
          <a:chOff x="0" y="0"/>
          <a:chExt cx="0" cy="0"/>
        </a:xfrm>
      </p:grpSpPr>
      <p:sp>
        <p:nvSpPr>
          <p:cNvPr id="37" name="Google Shape;37;p29"/>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 name="Google Shape;38;p29"/>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el und Inhalt">
  <p:cSld name="4_Titel und Inhalt">
    <p:spTree>
      <p:nvGrpSpPr>
        <p:cNvPr id="39" name="Shape 39"/>
        <p:cNvGrpSpPr/>
        <p:nvPr/>
      </p:nvGrpSpPr>
      <p:grpSpPr>
        <a:xfrm>
          <a:off x="0" y="0"/>
          <a:ext cx="0" cy="0"/>
          <a:chOff x="0" y="0"/>
          <a:chExt cx="0" cy="0"/>
        </a:xfrm>
      </p:grpSpPr>
      <p:sp>
        <p:nvSpPr>
          <p:cNvPr id="40" name="Google Shape;40;p30"/>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1" name="Google Shape;41;p30"/>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6_Titel und Inhalt">
  <p:cSld name="6_Titel und Inhalt">
    <p:spTree>
      <p:nvGrpSpPr>
        <p:cNvPr id="42" name="Shape 42"/>
        <p:cNvGrpSpPr/>
        <p:nvPr/>
      </p:nvGrpSpPr>
      <p:grpSpPr>
        <a:xfrm>
          <a:off x="0" y="0"/>
          <a:ext cx="0" cy="0"/>
          <a:chOff x="0" y="0"/>
          <a:chExt cx="0" cy="0"/>
        </a:xfrm>
      </p:grpSpPr>
      <p:sp>
        <p:nvSpPr>
          <p:cNvPr id="43" name="Google Shape;43;p31"/>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4" name="Google Shape;44;p31"/>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7_Titel und Inhalt">
  <p:cSld name="7_Titel und Inhalt">
    <p:spTree>
      <p:nvGrpSpPr>
        <p:cNvPr id="45" name="Shape 45"/>
        <p:cNvGrpSpPr/>
        <p:nvPr/>
      </p:nvGrpSpPr>
      <p:grpSpPr>
        <a:xfrm>
          <a:off x="0" y="0"/>
          <a:ext cx="0" cy="0"/>
          <a:chOff x="0" y="0"/>
          <a:chExt cx="0" cy="0"/>
        </a:xfrm>
      </p:grpSpPr>
      <p:sp>
        <p:nvSpPr>
          <p:cNvPr id="46" name="Google Shape;46;p32"/>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7" name="Google Shape;47;p32"/>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el und Inhalt">
  <p:cSld name="2_Titel und Inhalt">
    <p:spTree>
      <p:nvGrpSpPr>
        <p:cNvPr id="48" name="Shape 48"/>
        <p:cNvGrpSpPr/>
        <p:nvPr/>
      </p:nvGrpSpPr>
      <p:grpSpPr>
        <a:xfrm>
          <a:off x="0" y="0"/>
          <a:ext cx="0" cy="0"/>
          <a:chOff x="0" y="0"/>
          <a:chExt cx="0" cy="0"/>
        </a:xfrm>
      </p:grpSpPr>
      <p:sp>
        <p:nvSpPr>
          <p:cNvPr id="49" name="Google Shape;49;p33"/>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0" name="Google Shape;50;p33"/>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0_Titel und Inhalt">
  <p:cSld name="10_Titel und Inhalt">
    <p:spTree>
      <p:nvGrpSpPr>
        <p:cNvPr id="51" name="Shape 51"/>
        <p:cNvGrpSpPr/>
        <p:nvPr/>
      </p:nvGrpSpPr>
      <p:grpSpPr>
        <a:xfrm>
          <a:off x="0" y="0"/>
          <a:ext cx="0" cy="0"/>
          <a:chOff x="0" y="0"/>
          <a:chExt cx="0" cy="0"/>
        </a:xfrm>
      </p:grpSpPr>
      <p:sp>
        <p:nvSpPr>
          <p:cNvPr id="52" name="Google Shape;52;p34"/>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3" name="Google Shape;53;p34"/>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5" Type="http://schemas.openxmlformats.org/officeDocument/2006/relationships/slideLayout" Target="../slideLayouts/slideLayout4.xml"/><Relationship Id="rId6" Type="http://schemas.openxmlformats.org/officeDocument/2006/relationships/slideLayout" Target="../slideLayouts/slideLayout5.xml"/><Relationship Id="rId18" Type="http://schemas.openxmlformats.org/officeDocument/2006/relationships/theme" Target="../theme/theme1.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5"/>
          <p:cNvSpPr txBox="1"/>
          <p:nvPr>
            <p:ph type="title"/>
          </p:nvPr>
        </p:nvSpPr>
        <p:spPr>
          <a:xfrm>
            <a:off x="0" y="0"/>
            <a:ext cx="9143999" cy="718178"/>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Clr>
                <a:srgbClr val="7F7F7F"/>
              </a:buClr>
              <a:buSzPts val="2000"/>
              <a:buFont typeface="Calibri"/>
              <a:buNone/>
              <a:defRPr b="1" i="0" sz="2000" u="none" cap="none" strike="noStrike">
                <a:solidFill>
                  <a:srgbClr val="7F7F7F"/>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cxnSp>
        <p:nvCxnSpPr>
          <p:cNvPr id="11" name="Google Shape;11;p25"/>
          <p:cNvCxnSpPr/>
          <p:nvPr/>
        </p:nvCxnSpPr>
        <p:spPr>
          <a:xfrm>
            <a:off x="0" y="718181"/>
            <a:ext cx="9144000" cy="0"/>
          </a:xfrm>
          <a:prstGeom prst="straightConnector1">
            <a:avLst/>
          </a:prstGeom>
          <a:noFill/>
          <a:ln cap="flat" cmpd="sng" w="38100">
            <a:solidFill>
              <a:srgbClr val="76923C"/>
            </a:solidFill>
            <a:prstDash val="solid"/>
            <a:round/>
            <a:headEnd len="sm" w="sm" type="none"/>
            <a:tailEnd len="sm" w="sm" type="none"/>
          </a:ln>
        </p:spPr>
      </p:cxnSp>
      <p:sp>
        <p:nvSpPr>
          <p:cNvPr id="12" name="Google Shape;12;p25"/>
          <p:cNvSpPr/>
          <p:nvPr/>
        </p:nvSpPr>
        <p:spPr>
          <a:xfrm>
            <a:off x="2169331" y="6087067"/>
            <a:ext cx="6517467"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200" u="none" cap="none" strike="noStrike">
                <a:solidFill>
                  <a:schemeClr val="dk1"/>
                </a:solidFill>
                <a:latin typeface="Calibri"/>
                <a:ea typeface="Calibri"/>
                <a:cs typeface="Calibri"/>
                <a:sym typeface="Calibri"/>
              </a:rPr>
              <a:t>MODULE DE FORMATION 4</a:t>
            </a:r>
            <a:br>
              <a:rPr b="0" i="0" lang="en-US" sz="1200" u="none" cap="none" strike="noStrike">
                <a:solidFill>
                  <a:schemeClr val="dk1"/>
                </a:solidFill>
                <a:latin typeface="Calibri"/>
                <a:ea typeface="Calibri"/>
                <a:cs typeface="Calibri"/>
                <a:sym typeface="Calibri"/>
              </a:rPr>
            </a:br>
            <a:r>
              <a:rPr b="0" i="0" lang="en-US" sz="1200" u="none" cap="none" strike="noStrike">
                <a:solidFill>
                  <a:schemeClr val="dk1"/>
                </a:solidFill>
                <a:latin typeface="Calibri"/>
                <a:ea typeface="Calibri"/>
                <a:cs typeface="Calibri"/>
                <a:sym typeface="Calibri"/>
              </a:rPr>
              <a:t>LES CRITÈRES D'ÉVALUATION DE L'ÉCHELLE SNTOOL - QUARTIER</a:t>
            </a:r>
            <a:endParaRPr sz="1800">
              <a:solidFill>
                <a:schemeClr val="dk1"/>
              </a:solidFill>
              <a:latin typeface="Calibri"/>
              <a:ea typeface="Calibri"/>
              <a:cs typeface="Calibri"/>
              <a:sym typeface="Calibri"/>
            </a:endParaRPr>
          </a:p>
        </p:txBody>
      </p:sp>
      <p:pic>
        <p:nvPicPr>
          <p:cNvPr id="13" name="Google Shape;13;p25"/>
          <p:cNvPicPr preferRelativeResize="0"/>
          <p:nvPr/>
        </p:nvPicPr>
        <p:blipFill rotWithShape="1">
          <a:blip r:embed="rId1">
            <a:alphaModFix/>
          </a:blip>
          <a:srcRect b="0" l="0" r="0" t="0"/>
          <a:stretch/>
        </p:blipFill>
        <p:spPr>
          <a:xfrm>
            <a:off x="379901" y="5967063"/>
            <a:ext cx="1789430" cy="701675"/>
          </a:xfrm>
          <a:prstGeom prst="rect">
            <a:avLst/>
          </a:prstGeom>
          <a:noFill/>
          <a:ln>
            <a:noFill/>
          </a:ln>
        </p:spPr>
      </p:pic>
      <p:sp>
        <p:nvSpPr>
          <p:cNvPr id="14" name="Google Shape;14;p25"/>
          <p:cNvSpPr/>
          <p:nvPr/>
        </p:nvSpPr>
        <p:spPr>
          <a:xfrm>
            <a:off x="0" y="6587887"/>
            <a:ext cx="9144000" cy="281709"/>
          </a:xfrm>
          <a:prstGeom prst="rect">
            <a:avLst/>
          </a:prstGeom>
          <a:solidFill>
            <a:srgbClr val="76923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100"/>
              <a:buFont typeface="Arial Narrow"/>
              <a:buNone/>
            </a:pPr>
            <a:r>
              <a:rPr b="0" i="0" lang="en-US" sz="1100" u="none" cap="none" strike="noStrike">
                <a:solidFill>
                  <a:schemeClr val="lt1"/>
                </a:solidFill>
                <a:latin typeface="Arial Narrow"/>
                <a:ea typeface="Arial Narrow"/>
                <a:cs typeface="Arial Narrow"/>
                <a:sym typeface="Arial Narrow"/>
              </a:rPr>
              <a:t>SYSTÈME DE FORMATION POUR DES VILLES MÉDICALES DURABLES</a:t>
            </a:r>
            <a:endParaRPr b="0" i="0" sz="1100" u="none" cap="none" strike="noStrike">
              <a:solidFill>
                <a:schemeClr val="lt1"/>
              </a:solidFill>
              <a:latin typeface="Arial Narrow"/>
              <a:ea typeface="Arial Narrow"/>
              <a:cs typeface="Arial Narrow"/>
              <a:sym typeface="Arial Narrow"/>
            </a:endParaRPr>
          </a:p>
        </p:txBody>
      </p:sp>
      <p:sp>
        <p:nvSpPr>
          <p:cNvPr id="15" name="Google Shape;15;p25"/>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sz="1200" u="none">
                <a:solidFill>
                  <a:schemeClr val="lt1"/>
                </a:solidFill>
                <a:latin typeface="Calibri"/>
                <a:ea typeface="Calibri"/>
                <a:cs typeface="Calibri"/>
                <a:sym typeface="Calibri"/>
              </a:defRPr>
            </a:lvl1pPr>
            <a:lvl2pPr indent="0" lvl="1" marL="0" marR="0" rtl="0" algn="r">
              <a:spcBef>
                <a:spcPts val="0"/>
              </a:spcBef>
              <a:buNone/>
              <a:defRPr b="0" sz="1200" u="none">
                <a:solidFill>
                  <a:schemeClr val="lt1"/>
                </a:solidFill>
                <a:latin typeface="Calibri"/>
                <a:ea typeface="Calibri"/>
                <a:cs typeface="Calibri"/>
                <a:sym typeface="Calibri"/>
              </a:defRPr>
            </a:lvl2pPr>
            <a:lvl3pPr indent="0" lvl="2" marL="0" marR="0" rtl="0" algn="r">
              <a:spcBef>
                <a:spcPts val="0"/>
              </a:spcBef>
              <a:buNone/>
              <a:defRPr b="0" sz="1200" u="none">
                <a:solidFill>
                  <a:schemeClr val="lt1"/>
                </a:solidFill>
                <a:latin typeface="Calibri"/>
                <a:ea typeface="Calibri"/>
                <a:cs typeface="Calibri"/>
                <a:sym typeface="Calibri"/>
              </a:defRPr>
            </a:lvl3pPr>
            <a:lvl4pPr indent="0" lvl="3" marL="0" marR="0" rtl="0" algn="r">
              <a:spcBef>
                <a:spcPts val="0"/>
              </a:spcBef>
              <a:buNone/>
              <a:defRPr b="0" sz="1200" u="none">
                <a:solidFill>
                  <a:schemeClr val="lt1"/>
                </a:solidFill>
                <a:latin typeface="Calibri"/>
                <a:ea typeface="Calibri"/>
                <a:cs typeface="Calibri"/>
                <a:sym typeface="Calibri"/>
              </a:defRPr>
            </a:lvl4pPr>
            <a:lvl5pPr indent="0" lvl="4" marL="0" marR="0" rtl="0" algn="r">
              <a:spcBef>
                <a:spcPts val="0"/>
              </a:spcBef>
              <a:buNone/>
              <a:defRPr b="0" sz="1200" u="none">
                <a:solidFill>
                  <a:schemeClr val="lt1"/>
                </a:solidFill>
                <a:latin typeface="Calibri"/>
                <a:ea typeface="Calibri"/>
                <a:cs typeface="Calibri"/>
                <a:sym typeface="Calibri"/>
              </a:defRPr>
            </a:lvl5pPr>
            <a:lvl6pPr indent="0" lvl="5" marL="0" marR="0" rtl="0" algn="r">
              <a:spcBef>
                <a:spcPts val="0"/>
              </a:spcBef>
              <a:buNone/>
              <a:defRPr b="0" sz="1200" u="none">
                <a:solidFill>
                  <a:schemeClr val="lt1"/>
                </a:solidFill>
                <a:latin typeface="Calibri"/>
                <a:ea typeface="Calibri"/>
                <a:cs typeface="Calibri"/>
                <a:sym typeface="Calibri"/>
              </a:defRPr>
            </a:lvl6pPr>
            <a:lvl7pPr indent="0" lvl="6" marL="0" marR="0" rtl="0" algn="r">
              <a:spcBef>
                <a:spcPts val="0"/>
              </a:spcBef>
              <a:buNone/>
              <a:defRPr b="0" sz="1200" u="none">
                <a:solidFill>
                  <a:schemeClr val="lt1"/>
                </a:solidFill>
                <a:latin typeface="Calibri"/>
                <a:ea typeface="Calibri"/>
                <a:cs typeface="Calibri"/>
                <a:sym typeface="Calibri"/>
              </a:defRPr>
            </a:lvl7pPr>
            <a:lvl8pPr indent="0" lvl="7" marL="0" marR="0" rtl="0" algn="r">
              <a:spcBef>
                <a:spcPts val="0"/>
              </a:spcBef>
              <a:buNone/>
              <a:defRPr b="0" sz="1200" u="none">
                <a:solidFill>
                  <a:schemeClr val="lt1"/>
                </a:solidFill>
                <a:latin typeface="Calibri"/>
                <a:ea typeface="Calibri"/>
                <a:cs typeface="Calibri"/>
                <a:sym typeface="Calibri"/>
              </a:defRPr>
            </a:lvl8pPr>
            <a:lvl9pPr indent="0" lvl="8" marL="0" marR="0" rtl="0" algn="r">
              <a:spcBef>
                <a:spcPts val="0"/>
              </a:spcBef>
              <a:buNone/>
              <a:defRPr b="0" sz="1200" u="none">
                <a:solidFill>
                  <a:schemeClr val="lt1"/>
                </a:solidFill>
                <a:latin typeface="Calibri"/>
                <a:ea typeface="Calibri"/>
                <a:cs typeface="Calibri"/>
                <a:sym typeface="Calibri"/>
              </a:defRPr>
            </a:lvl9pPr>
          </a:lstStyle>
          <a:p>
            <a:pPr indent="0" lvl="0" marL="0" rtl="0" algn="r">
              <a:spcBef>
                <a:spcPts val="0"/>
              </a:spcBef>
              <a:spcAft>
                <a:spcPts val="0"/>
              </a:spcAft>
              <a:buNone/>
            </a:pPr>
            <a:r>
              <a:rPr lang="en-US"/>
              <a:t># </a:t>
            </a: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 Id="rId3" Type="http://schemas.openxmlformats.org/officeDocument/2006/relationships/image" Target="../media/image23.png"/><Relationship Id="rId4" Type="http://schemas.openxmlformats.org/officeDocument/2006/relationships/hyperlink" Target="http://ec.europa.eu/environment/eussd/buildings.htm" TargetMode="External"/><Relationship Id="rId5"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hyperlink" Target="http://ec.europa.eu/environment/eussd/buildings.htm" TargetMode="External"/><Relationship Id="rId4" Type="http://schemas.openxmlformats.org/officeDocument/2006/relationships/image" Target="../media/image12.png"/><Relationship Id="rId5" Type="http://schemas.openxmlformats.org/officeDocument/2006/relationships/image" Target="../media/image3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hyperlink" Target="http://ec.europa.eu/environment/eussd/buildings.htm" TargetMode="External"/><Relationship Id="rId4" Type="http://schemas.openxmlformats.org/officeDocument/2006/relationships/image" Target="../media/image12.png"/><Relationship Id="rId5" Type="http://schemas.openxmlformats.org/officeDocument/2006/relationships/image" Target="../media/image2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3.xml"/><Relationship Id="rId3" Type="http://schemas.openxmlformats.org/officeDocument/2006/relationships/image" Target="../media/image22.jpg"/><Relationship Id="rId4" Type="http://schemas.openxmlformats.org/officeDocument/2006/relationships/hyperlink" Target="http://ec.europa.eu/environment/eussd/buildings.htm" TargetMode="External"/><Relationship Id="rId5" Type="http://schemas.openxmlformats.org/officeDocument/2006/relationships/image" Target="../media/image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4.xml"/><Relationship Id="rId3" Type="http://schemas.openxmlformats.org/officeDocument/2006/relationships/image" Target="../media/image41.png"/><Relationship Id="rId4" Type="http://schemas.openxmlformats.org/officeDocument/2006/relationships/image" Target="../media/image22.jpg"/><Relationship Id="rId5" Type="http://schemas.openxmlformats.org/officeDocument/2006/relationships/hyperlink" Target="http://ec.europa.eu/environment/eussd/buildings.htm" TargetMode="External"/><Relationship Id="rId6" Type="http://schemas.openxmlformats.org/officeDocument/2006/relationships/image" Target="../media/image1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 Id="rId3" Type="http://schemas.openxmlformats.org/officeDocument/2006/relationships/hyperlink" Target="http://ec.europa.eu/environment/eussd/buildings.htm" TargetMode="External"/><Relationship Id="rId4" Type="http://schemas.openxmlformats.org/officeDocument/2006/relationships/image" Target="../media/image12.png"/><Relationship Id="rId5" Type="http://schemas.openxmlformats.org/officeDocument/2006/relationships/image" Target="../media/image3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7.xml"/><Relationship Id="rId3" Type="http://schemas.openxmlformats.org/officeDocument/2006/relationships/image" Target="../media/image42.png"/><Relationship Id="rId4" Type="http://schemas.openxmlformats.org/officeDocument/2006/relationships/image" Target="../media/image4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9.xml"/><Relationship Id="rId3" Type="http://schemas.openxmlformats.org/officeDocument/2006/relationships/image" Target="../media/image37.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ec.europa.eu/environment/eussd/buildings.htm" TargetMode="External"/><Relationship Id="rId4" Type="http://schemas.openxmlformats.org/officeDocument/2006/relationships/image" Target="../media/image12.png"/><Relationship Id="rId5" Type="http://schemas.openxmlformats.org/officeDocument/2006/relationships/image" Target="../media/image29.png"/><Relationship Id="rId6" Type="http://schemas.openxmlformats.org/officeDocument/2006/relationships/image" Target="../media/image1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0.xml"/><Relationship Id="rId3" Type="http://schemas.openxmlformats.org/officeDocument/2006/relationships/image" Target="../media/image2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1.xml"/><Relationship Id="rId3" Type="http://schemas.openxmlformats.org/officeDocument/2006/relationships/image" Target="../media/image3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37.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4.xml"/><Relationship Id="rId3" Type="http://schemas.openxmlformats.org/officeDocument/2006/relationships/image" Target="../media/image2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hyperlink" Target="https://ufmsecretariat.org/wp-conten" TargetMode="External"/><Relationship Id="rId4" Type="http://schemas.openxmlformats.org/officeDocument/2006/relationships/hyperlink" Target="https://ufmsecretariat.org/wp-conten" TargetMode="External"/><Relationship Id="rId9" Type="http://schemas.openxmlformats.org/officeDocument/2006/relationships/image" Target="../media/image12.png"/><Relationship Id="rId5" Type="http://schemas.openxmlformats.org/officeDocument/2006/relationships/image" Target="../media/image46.png"/><Relationship Id="rId6" Type="http://schemas.openxmlformats.org/officeDocument/2006/relationships/hyperlink" Target="https://ufmsecretariat.org/wp-conten" TargetMode="External"/><Relationship Id="rId7" Type="http://schemas.openxmlformats.org/officeDocument/2006/relationships/hyperlink" Target="https://ufmsecretariat.org/wp-conten" TargetMode="External"/><Relationship Id="rId8" Type="http://schemas.openxmlformats.org/officeDocument/2006/relationships/hyperlink" Target="http://ec.europa.eu/environment/eussd/buildings.htm"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hyperlink" Target="http://ec.europa.eu/environment/eussd/buildings.htm" TargetMode="External"/><Relationship Id="rId4" Type="http://schemas.openxmlformats.org/officeDocument/2006/relationships/image" Target="../media/image12.png"/><Relationship Id="rId5" Type="http://schemas.openxmlformats.org/officeDocument/2006/relationships/image" Target="../media/image38.png"/><Relationship Id="rId6" Type="http://schemas.openxmlformats.org/officeDocument/2006/relationships/image" Target="../media/image3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hyperlink" Target="http://ec.europa.eu/environment/eussd/buildings.htm" TargetMode="External"/><Relationship Id="rId4" Type="http://schemas.openxmlformats.org/officeDocument/2006/relationships/image" Target="../media/image12.png"/><Relationship Id="rId5" Type="http://schemas.openxmlformats.org/officeDocument/2006/relationships/image" Target="../media/image18.png"/><Relationship Id="rId6" Type="http://schemas.openxmlformats.org/officeDocument/2006/relationships/image" Target="../media/image44.png"/></Relationships>
</file>

<file path=ppt/slides/_rels/slide6.xml.rels><?xml version="1.0" encoding="UTF-8" standalone="yes"?><Relationships xmlns="http://schemas.openxmlformats.org/package/2006/relationships"><Relationship Id="rId11" Type="http://schemas.openxmlformats.org/officeDocument/2006/relationships/image" Target="../media/image39.png"/><Relationship Id="rId10" Type="http://schemas.openxmlformats.org/officeDocument/2006/relationships/image" Target="../media/image32.png"/><Relationship Id="rId13" Type="http://schemas.openxmlformats.org/officeDocument/2006/relationships/image" Target="../media/image24.png"/><Relationship Id="rId12" Type="http://schemas.openxmlformats.org/officeDocument/2006/relationships/image" Target="../media/image27.png"/><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hyperlink" Target="http://ec.europa.eu/environment/eussd/buildings.htm" TargetMode="External"/><Relationship Id="rId4" Type="http://schemas.openxmlformats.org/officeDocument/2006/relationships/image" Target="../media/image12.png"/><Relationship Id="rId9" Type="http://schemas.openxmlformats.org/officeDocument/2006/relationships/image" Target="../media/image19.png"/><Relationship Id="rId15" Type="http://schemas.openxmlformats.org/officeDocument/2006/relationships/image" Target="../media/image28.png"/><Relationship Id="rId14" Type="http://schemas.openxmlformats.org/officeDocument/2006/relationships/image" Target="../media/image25.png"/><Relationship Id="rId16" Type="http://schemas.openxmlformats.org/officeDocument/2006/relationships/image" Target="../media/image26.png"/><Relationship Id="rId5" Type="http://schemas.openxmlformats.org/officeDocument/2006/relationships/image" Target="../media/image21.png"/><Relationship Id="rId6" Type="http://schemas.openxmlformats.org/officeDocument/2006/relationships/image" Target="../media/image17.png"/><Relationship Id="rId7" Type="http://schemas.openxmlformats.org/officeDocument/2006/relationships/image" Target="../media/image20.png"/><Relationship Id="rId8" Type="http://schemas.openxmlformats.org/officeDocument/2006/relationships/image" Target="../media/image4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23.png"/><Relationship Id="rId4" Type="http://schemas.openxmlformats.org/officeDocument/2006/relationships/hyperlink" Target="http://ec.europa.eu/environment/eussd/buildings.htm" TargetMode="External"/><Relationship Id="rId5"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22.jpg"/><Relationship Id="rId4" Type="http://schemas.openxmlformats.org/officeDocument/2006/relationships/image" Target="../media/image47.png"/><Relationship Id="rId5" Type="http://schemas.openxmlformats.org/officeDocument/2006/relationships/hyperlink" Target="http://ec.europa.eu/environment/eussd/buildings.htm" TargetMode="External"/><Relationship Id="rId6"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 Id="rId3" Type="http://schemas.openxmlformats.org/officeDocument/2006/relationships/hyperlink" Target="http://ec.europa.eu/environment/eussd/buildings.htm" TargetMode="External"/><Relationship Id="rId4" Type="http://schemas.openxmlformats.org/officeDocument/2006/relationships/image" Target="../media/image12.png"/><Relationship Id="rId5"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
          <p:cNvSpPr txBox="1"/>
          <p:nvPr/>
        </p:nvSpPr>
        <p:spPr>
          <a:xfrm>
            <a:off x="230517" y="3275195"/>
            <a:ext cx="4704738" cy="252028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rgbClr val="0070C0"/>
              </a:buClr>
              <a:buSzPts val="3600"/>
              <a:buFont typeface="Arial"/>
              <a:buNone/>
            </a:pPr>
            <a:r>
              <a:rPr lang="en-US" sz="3600">
                <a:solidFill>
                  <a:srgbClr val="0070C0"/>
                </a:solidFill>
                <a:latin typeface="Calibri"/>
                <a:ea typeface="Calibri"/>
                <a:cs typeface="Calibri"/>
                <a:sym typeface="Calibri"/>
              </a:rPr>
              <a:t>Module de formation 4</a:t>
            </a:r>
            <a:endParaRPr/>
          </a:p>
          <a:p>
            <a:pPr indent="0" lvl="0" marL="0" marR="0" rtl="0" algn="l">
              <a:spcBef>
                <a:spcPts val="640"/>
              </a:spcBef>
              <a:spcAft>
                <a:spcPts val="0"/>
              </a:spcAft>
              <a:buClr>
                <a:schemeClr val="dk1"/>
              </a:buClr>
              <a:buSzPts val="3200"/>
              <a:buFont typeface="Arial"/>
              <a:buNone/>
            </a:pPr>
            <a:r>
              <a:rPr lang="en-US" sz="3200">
                <a:solidFill>
                  <a:schemeClr val="dk1"/>
                </a:solidFill>
                <a:latin typeface="Calibri"/>
                <a:ea typeface="Calibri"/>
                <a:cs typeface="Calibri"/>
                <a:sym typeface="Calibri"/>
              </a:rPr>
              <a:t>Calcul des critères </a:t>
            </a:r>
            <a:endParaRPr/>
          </a:p>
          <a:p>
            <a:pPr indent="0" lvl="0" marL="0" marR="0" rtl="0" algn="l">
              <a:spcBef>
                <a:spcPts val="640"/>
              </a:spcBef>
              <a:spcAft>
                <a:spcPts val="0"/>
              </a:spcAft>
              <a:buClr>
                <a:schemeClr val="dk1"/>
              </a:buClr>
              <a:buSzPts val="3200"/>
              <a:buFont typeface="Arial"/>
              <a:buNone/>
            </a:pPr>
            <a:r>
              <a:rPr lang="en-US" sz="3200">
                <a:solidFill>
                  <a:schemeClr val="dk1"/>
                </a:solidFill>
                <a:latin typeface="Calibri"/>
                <a:ea typeface="Calibri"/>
                <a:cs typeface="Calibri"/>
                <a:sym typeface="Calibri"/>
              </a:rPr>
              <a:t>de l'évaluation SNTool </a:t>
            </a:r>
            <a:endParaRPr/>
          </a:p>
          <a:p>
            <a:pPr indent="0" lvl="0" marL="0" marR="0" rtl="0" algn="l">
              <a:spcBef>
                <a:spcPts val="640"/>
              </a:spcBef>
              <a:spcAft>
                <a:spcPts val="0"/>
              </a:spcAft>
              <a:buClr>
                <a:schemeClr val="dk1"/>
              </a:buClr>
              <a:buSzPts val="3200"/>
              <a:buFont typeface="Arial"/>
              <a:buNone/>
            </a:pPr>
            <a:r>
              <a:rPr lang="en-US" sz="3200">
                <a:solidFill>
                  <a:schemeClr val="dk1"/>
                </a:solidFill>
                <a:latin typeface="Calibri"/>
                <a:ea typeface="Calibri"/>
                <a:cs typeface="Calibri"/>
                <a:sym typeface="Calibri"/>
              </a:rPr>
              <a:t>Échelle du Quartier</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sp>
        <p:nvSpPr>
          <p:cNvPr id="205" name="Google Shape;205;p10"/>
          <p:cNvSpPr txBox="1"/>
          <p:nvPr>
            <p:ph idx="12" type="sldNum"/>
          </p:nvPr>
        </p:nvSpPr>
        <p:spPr>
          <a:xfrm>
            <a:off x="7010400" y="6522503"/>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06" name="Google Shape;206;p10"/>
          <p:cNvSpPr txBox="1"/>
          <p:nvPr/>
        </p:nvSpPr>
        <p:spPr>
          <a:xfrm>
            <a:off x="0" y="0"/>
            <a:ext cx="9144000" cy="699796"/>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Clr>
                <a:srgbClr val="7F7F7F"/>
              </a:buClr>
              <a:buSzPts val="2800"/>
              <a:buFont typeface="Calibri"/>
              <a:buNone/>
            </a:pPr>
            <a:r>
              <a:rPr b="1" lang="en-US" sz="2800">
                <a:solidFill>
                  <a:srgbClr val="7F7F7F"/>
                </a:solidFill>
                <a:latin typeface="Calibri"/>
                <a:ea typeface="Calibri"/>
                <a:cs typeface="Calibri"/>
                <a:sym typeface="Calibri"/>
              </a:rPr>
              <a:t>C.2.3- CONSOMMATION D'EAU POTABLE </a:t>
            </a:r>
            <a:endParaRPr b="1" sz="2800">
              <a:solidFill>
                <a:srgbClr val="7F7F7F"/>
              </a:solidFill>
              <a:latin typeface="Calibri"/>
              <a:ea typeface="Calibri"/>
              <a:cs typeface="Calibri"/>
              <a:sym typeface="Calibri"/>
            </a:endParaRPr>
          </a:p>
          <a:p>
            <a:pPr indent="0" lvl="0" marL="0" marR="0" rtl="0" algn="ctr">
              <a:spcBef>
                <a:spcPts val="0"/>
              </a:spcBef>
              <a:spcAft>
                <a:spcPts val="0"/>
              </a:spcAft>
              <a:buClr>
                <a:srgbClr val="7F7F7F"/>
              </a:buClr>
              <a:buSzPts val="2800"/>
              <a:buFont typeface="Calibri"/>
              <a:buNone/>
            </a:pPr>
            <a:r>
              <a:rPr b="1" lang="en-US" sz="2800">
                <a:solidFill>
                  <a:srgbClr val="7F7F7F"/>
                </a:solidFill>
                <a:latin typeface="Calibri"/>
                <a:ea typeface="Calibri"/>
                <a:cs typeface="Calibri"/>
                <a:sym typeface="Calibri"/>
              </a:rPr>
              <a:t>DANS LES BÂTIMENTS RÉSIDENTIELS</a:t>
            </a:r>
            <a:endParaRPr/>
          </a:p>
        </p:txBody>
      </p:sp>
      <p:sp>
        <p:nvSpPr>
          <p:cNvPr id="207" name="Google Shape;207;p10"/>
          <p:cNvSpPr txBox="1"/>
          <p:nvPr>
            <p:ph idx="1" type="body"/>
          </p:nvPr>
        </p:nvSpPr>
        <p:spPr>
          <a:xfrm>
            <a:off x="268223" y="1048512"/>
            <a:ext cx="8573936" cy="5307838"/>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LIMITE ET ÉTENDUE</a:t>
            </a:r>
            <a:endParaRPr b="0" i="0" sz="2400" u="none" cap="none" strike="noStrike">
              <a:solidFill>
                <a:schemeClr val="dk1"/>
              </a:solidFill>
              <a:latin typeface="Calibri"/>
              <a:ea typeface="Calibri"/>
              <a:cs typeface="Calibri"/>
              <a:sym typeface="Calibri"/>
            </a:endParaRPr>
          </a:p>
          <a:p>
            <a:pPr indent="0" lvl="0" marL="0" marR="0" rtl="0" algn="l">
              <a:spcBef>
                <a:spcPts val="180"/>
              </a:spcBef>
              <a:spcAft>
                <a:spcPts val="0"/>
              </a:spcAft>
              <a:buClr>
                <a:schemeClr val="dk1"/>
              </a:buClr>
              <a:buSzPts val="900"/>
              <a:buFont typeface="Arial"/>
              <a:buNone/>
            </a:pPr>
            <a:r>
              <a:t/>
            </a:r>
            <a:endParaRPr b="1" i="0" sz="900" u="sng" cap="none" strike="noStrike">
              <a:solidFill>
                <a:schemeClr val="dk1"/>
              </a:solidFill>
              <a:latin typeface="Calibri"/>
              <a:ea typeface="Calibri"/>
              <a:cs typeface="Calibri"/>
              <a:sym typeface="Calibri"/>
            </a:endParaRPr>
          </a:p>
          <a:p>
            <a:pPr indent="0" lvl="0" marL="0" marR="0" rtl="0" algn="l">
              <a:lnSpc>
                <a:spcPct val="80000"/>
              </a:lnSpc>
              <a:spcBef>
                <a:spcPts val="440"/>
              </a:spcBef>
              <a:spcAft>
                <a:spcPts val="0"/>
              </a:spcAft>
              <a:buClr>
                <a:schemeClr val="dk1"/>
              </a:buClr>
              <a:buSzPts val="2200"/>
              <a:buFont typeface="Arial"/>
              <a:buNone/>
            </a:pPr>
            <a:r>
              <a:rPr b="0" i="0" lang="en-US" sz="2200" u="none" cap="none" strike="noStrike">
                <a:solidFill>
                  <a:schemeClr val="dk1"/>
                </a:solidFill>
                <a:latin typeface="Calibri"/>
                <a:ea typeface="Calibri"/>
                <a:cs typeface="Calibri"/>
                <a:sym typeface="Calibri"/>
              </a:rPr>
              <a:t>La limite d'évaluation comprend </a:t>
            </a:r>
            <a:r>
              <a:rPr b="0" i="0" lang="en-US" sz="2200" u="sng" cap="none" strike="noStrike">
                <a:solidFill>
                  <a:schemeClr val="dk1"/>
                </a:solidFill>
                <a:latin typeface="Calibri"/>
                <a:ea typeface="Calibri"/>
                <a:cs typeface="Calibri"/>
                <a:sym typeface="Calibri"/>
              </a:rPr>
              <a:t>tous les </a:t>
            </a:r>
            <a:r>
              <a:rPr b="0" i="0" lang="en-US" sz="2200" u="none" cap="none" strike="noStrike">
                <a:solidFill>
                  <a:schemeClr val="dk1"/>
                </a:solidFill>
                <a:latin typeface="Calibri"/>
                <a:ea typeface="Calibri"/>
                <a:cs typeface="Calibri"/>
                <a:sym typeface="Calibri"/>
              </a:rPr>
              <a:t>bâtiments</a:t>
            </a:r>
            <a:r>
              <a:rPr b="0" i="0" lang="en-US" sz="2200" u="sng" cap="none" strike="noStrike">
                <a:solidFill>
                  <a:schemeClr val="dk1"/>
                </a:solidFill>
                <a:latin typeface="Calibri"/>
                <a:ea typeface="Calibri"/>
                <a:cs typeface="Calibri"/>
                <a:sym typeface="Calibri"/>
              </a:rPr>
              <a:t> résidentiels</a:t>
            </a:r>
            <a:r>
              <a:rPr b="0" i="0" lang="en-US" sz="2200" u="none" cap="none" strike="noStrike">
                <a:solidFill>
                  <a:schemeClr val="dk1"/>
                </a:solidFill>
                <a:latin typeface="Calibri"/>
                <a:ea typeface="Calibri"/>
                <a:cs typeface="Calibri"/>
                <a:sym typeface="Calibri"/>
              </a:rPr>
              <a:t> du quartier.</a:t>
            </a:r>
            <a:endParaRPr/>
          </a:p>
          <a:p>
            <a:pPr indent="0" lvl="0" marL="0" marR="0" rtl="0" algn="l">
              <a:lnSpc>
                <a:spcPct val="80000"/>
              </a:lnSpc>
              <a:spcBef>
                <a:spcPts val="440"/>
              </a:spcBef>
              <a:spcAft>
                <a:spcPts val="0"/>
              </a:spcAft>
              <a:buClr>
                <a:schemeClr val="dk1"/>
              </a:buClr>
              <a:buSzPts val="2200"/>
              <a:buFont typeface="Arial"/>
              <a:buNone/>
            </a:pPr>
            <a:r>
              <a:rPr b="0" i="0" lang="en-US" sz="2200" u="none" cap="none" strike="noStrike">
                <a:solidFill>
                  <a:schemeClr val="dk1"/>
                </a:solidFill>
                <a:latin typeface="Calibri"/>
                <a:ea typeface="Calibri"/>
                <a:cs typeface="Calibri"/>
                <a:sym typeface="Calibri"/>
              </a:rPr>
              <a:t>La consommation d'eau potable est calculée sur la base de </a:t>
            </a:r>
            <a:r>
              <a:rPr b="1" i="0" lang="en-US" sz="2200" u="none" cap="none" strike="noStrike">
                <a:solidFill>
                  <a:schemeClr val="dk1"/>
                </a:solidFill>
                <a:latin typeface="Calibri"/>
                <a:ea typeface="Calibri"/>
                <a:cs typeface="Calibri"/>
                <a:sym typeface="Calibri"/>
              </a:rPr>
              <a:t>données mesurées provenant des appareils de consommation d'eau </a:t>
            </a:r>
            <a:r>
              <a:rPr b="0" i="0" lang="en-US" sz="2200" u="none" cap="none" strike="noStrike">
                <a:solidFill>
                  <a:schemeClr val="dk1"/>
                </a:solidFill>
                <a:latin typeface="Calibri"/>
                <a:ea typeface="Calibri"/>
                <a:cs typeface="Calibri"/>
                <a:sym typeface="Calibri"/>
              </a:rPr>
              <a:t>et des installations sanitaires des bâtiments.  </a:t>
            </a:r>
            <a:endParaRPr b="0" i="0" sz="2200" u="none" cap="none" strike="noStrike">
              <a:solidFill>
                <a:schemeClr val="dk1"/>
              </a:solidFill>
              <a:latin typeface="Calibri"/>
              <a:ea typeface="Calibri"/>
              <a:cs typeface="Calibri"/>
              <a:sym typeface="Calibri"/>
            </a:endParaRPr>
          </a:p>
          <a:p>
            <a:pPr indent="0" lvl="0" marL="0" marR="0" rtl="0" algn="l">
              <a:lnSpc>
                <a:spcPct val="80000"/>
              </a:lnSpc>
              <a:spcBef>
                <a:spcPts val="160"/>
              </a:spcBef>
              <a:spcAft>
                <a:spcPts val="0"/>
              </a:spcAft>
              <a:buClr>
                <a:schemeClr val="dk1"/>
              </a:buClr>
              <a:buSzPts val="800"/>
              <a:buFont typeface="Arial"/>
              <a:buNone/>
            </a:pPr>
            <a:r>
              <a:t/>
            </a:r>
            <a:endParaRPr b="0" i="0" sz="800" u="none" cap="none" strike="noStrike">
              <a:solidFill>
                <a:schemeClr val="dk1"/>
              </a:solidFill>
              <a:latin typeface="Calibri"/>
              <a:ea typeface="Calibri"/>
              <a:cs typeface="Calibri"/>
              <a:sym typeface="Calibri"/>
            </a:endParaRPr>
          </a:p>
          <a:p>
            <a:pPr indent="0" lvl="0" marL="0" marR="0" rtl="0" algn="l">
              <a:lnSpc>
                <a:spcPct val="80000"/>
              </a:lnSpc>
              <a:spcBef>
                <a:spcPts val="440"/>
              </a:spcBef>
              <a:spcAft>
                <a:spcPts val="0"/>
              </a:spcAft>
              <a:buClr>
                <a:schemeClr val="dk1"/>
              </a:buClr>
              <a:buSzPts val="2200"/>
              <a:buFont typeface="Arial"/>
              <a:buNone/>
            </a:pPr>
            <a:r>
              <a:rPr b="0" i="0" lang="en-US" sz="2200" u="none" cap="none" strike="noStrike">
                <a:solidFill>
                  <a:schemeClr val="dk1"/>
                </a:solidFill>
                <a:latin typeface="Calibri"/>
                <a:ea typeface="Calibri"/>
                <a:cs typeface="Calibri"/>
                <a:sym typeface="Calibri"/>
              </a:rPr>
              <a:t>Le champ d'application de l'indicateur comprend l'utilisation d'eau potable pour : </a:t>
            </a:r>
            <a:endParaRPr/>
          </a:p>
          <a:p>
            <a:pPr indent="-342900" lvl="0" marL="342900" marR="0" rtl="0" algn="l">
              <a:lnSpc>
                <a:spcPct val="80000"/>
              </a:lnSpc>
              <a:spcBef>
                <a:spcPts val="440"/>
              </a:spcBef>
              <a:spcAft>
                <a:spcPts val="0"/>
              </a:spcAft>
              <a:buClr>
                <a:schemeClr val="dk1"/>
              </a:buClr>
              <a:buSzPts val="2200"/>
              <a:buFont typeface="Arial"/>
              <a:buChar char="•"/>
            </a:pPr>
            <a:r>
              <a:rPr b="0" i="0" lang="en-US" sz="2200" u="none" cap="none" strike="noStrike">
                <a:solidFill>
                  <a:schemeClr val="dk1"/>
                </a:solidFill>
                <a:latin typeface="Calibri"/>
                <a:ea typeface="Calibri"/>
                <a:cs typeface="Calibri"/>
                <a:sym typeface="Calibri"/>
              </a:rPr>
              <a:t>eau potable ; </a:t>
            </a:r>
            <a:endParaRPr/>
          </a:p>
          <a:p>
            <a:pPr indent="-342900" lvl="0" marL="342900" marR="0" rtl="0" algn="l">
              <a:lnSpc>
                <a:spcPct val="80000"/>
              </a:lnSpc>
              <a:spcBef>
                <a:spcPts val="440"/>
              </a:spcBef>
              <a:spcAft>
                <a:spcPts val="0"/>
              </a:spcAft>
              <a:buClr>
                <a:schemeClr val="dk1"/>
              </a:buClr>
              <a:buSzPts val="2200"/>
              <a:buFont typeface="Arial"/>
              <a:buChar char="•"/>
            </a:pPr>
            <a:r>
              <a:rPr b="0" i="0" lang="en-US" sz="2200" u="none" cap="none" strike="noStrike">
                <a:solidFill>
                  <a:schemeClr val="dk1"/>
                </a:solidFill>
                <a:latin typeface="Calibri"/>
                <a:ea typeface="Calibri"/>
                <a:cs typeface="Calibri"/>
                <a:sym typeface="Calibri"/>
              </a:rPr>
              <a:t>eau pour l'assainissement ; </a:t>
            </a:r>
            <a:endParaRPr/>
          </a:p>
          <a:p>
            <a:pPr indent="-342900" lvl="0" marL="342900" marR="0" rtl="0" algn="l">
              <a:lnSpc>
                <a:spcPct val="80000"/>
              </a:lnSpc>
              <a:spcBef>
                <a:spcPts val="440"/>
              </a:spcBef>
              <a:spcAft>
                <a:spcPts val="0"/>
              </a:spcAft>
              <a:buClr>
                <a:schemeClr val="dk1"/>
              </a:buClr>
              <a:buSzPts val="2200"/>
              <a:buFont typeface="Arial"/>
              <a:buChar char="•"/>
            </a:pPr>
            <a:r>
              <a:rPr b="0" i="0" lang="en-US" sz="2200" u="none" cap="none" strike="noStrike">
                <a:solidFill>
                  <a:schemeClr val="dk1"/>
                </a:solidFill>
                <a:latin typeface="Calibri"/>
                <a:ea typeface="Calibri"/>
                <a:cs typeface="Calibri"/>
                <a:sym typeface="Calibri"/>
              </a:rPr>
              <a:t>eau chaude sanitaire ; </a:t>
            </a:r>
            <a:endParaRPr b="0" i="0" sz="2200" u="none" cap="none" strike="noStrike">
              <a:solidFill>
                <a:schemeClr val="dk1"/>
              </a:solidFill>
              <a:latin typeface="Calibri"/>
              <a:ea typeface="Calibri"/>
              <a:cs typeface="Calibri"/>
              <a:sym typeface="Calibri"/>
            </a:endParaRPr>
          </a:p>
          <a:p>
            <a:pPr indent="-342900" lvl="0" marL="342900" marR="0" rtl="0" algn="l">
              <a:lnSpc>
                <a:spcPct val="80000"/>
              </a:lnSpc>
              <a:spcBef>
                <a:spcPts val="440"/>
              </a:spcBef>
              <a:spcAft>
                <a:spcPts val="0"/>
              </a:spcAft>
              <a:buClr>
                <a:schemeClr val="dk1"/>
              </a:buClr>
              <a:buSzPts val="2200"/>
              <a:buFont typeface="Arial"/>
              <a:buChar char="•"/>
            </a:pPr>
            <a:r>
              <a:rPr b="0" i="0" lang="en-US" sz="2200" u="none" cap="none" strike="noStrike">
                <a:solidFill>
                  <a:schemeClr val="dk1"/>
                </a:solidFill>
                <a:latin typeface="Calibri"/>
                <a:ea typeface="Calibri"/>
                <a:cs typeface="Calibri"/>
                <a:sym typeface="Calibri"/>
              </a:rPr>
              <a:t>de l'eau pour machine à laver ;</a:t>
            </a:r>
            <a:endParaRPr b="0" i="0" sz="2200" u="none" cap="none" strike="noStrike">
              <a:solidFill>
                <a:schemeClr val="dk1"/>
              </a:solidFill>
              <a:latin typeface="Calibri"/>
              <a:ea typeface="Calibri"/>
              <a:cs typeface="Calibri"/>
              <a:sym typeface="Calibri"/>
            </a:endParaRPr>
          </a:p>
          <a:p>
            <a:pPr indent="-342900" lvl="0" marL="342900" marR="0" rtl="0" algn="l">
              <a:lnSpc>
                <a:spcPct val="80000"/>
              </a:lnSpc>
              <a:spcBef>
                <a:spcPts val="440"/>
              </a:spcBef>
              <a:spcAft>
                <a:spcPts val="0"/>
              </a:spcAft>
              <a:buClr>
                <a:schemeClr val="dk1"/>
              </a:buClr>
              <a:buSzPts val="2200"/>
              <a:buFont typeface="Arial"/>
              <a:buChar char="•"/>
            </a:pPr>
            <a:r>
              <a:rPr b="0" i="0" lang="en-US" sz="2200" u="none" cap="none" strike="noStrike">
                <a:solidFill>
                  <a:schemeClr val="dk1"/>
                </a:solidFill>
                <a:latin typeface="Calibri"/>
                <a:ea typeface="Calibri"/>
                <a:cs typeface="Calibri"/>
                <a:sym typeface="Calibri"/>
              </a:rPr>
              <a:t>eau de nettoyage</a:t>
            </a:r>
            <a:endParaRPr/>
          </a:p>
        </p:txBody>
      </p:sp>
      <p:pic>
        <p:nvPicPr>
          <p:cNvPr id="208" name="Google Shape;208;p10"/>
          <p:cNvPicPr preferRelativeResize="0"/>
          <p:nvPr/>
        </p:nvPicPr>
        <p:blipFill rotWithShape="1">
          <a:blip r:embed="rId3">
            <a:alphaModFix/>
          </a:blip>
          <a:srcRect b="0" l="0" r="0" t="0"/>
          <a:stretch/>
        </p:blipFill>
        <p:spPr>
          <a:xfrm>
            <a:off x="4375705" y="4526546"/>
            <a:ext cx="378512" cy="368806"/>
          </a:xfrm>
          <a:prstGeom prst="rect">
            <a:avLst/>
          </a:prstGeom>
          <a:noFill/>
          <a:ln>
            <a:noFill/>
          </a:ln>
        </p:spPr>
      </p:pic>
      <p:sp>
        <p:nvSpPr>
          <p:cNvPr id="209" name="Google Shape;209;p10"/>
          <p:cNvSpPr txBox="1"/>
          <p:nvPr/>
        </p:nvSpPr>
        <p:spPr>
          <a:xfrm>
            <a:off x="4805017" y="4062428"/>
            <a:ext cx="4084983"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Non pris en compte</a:t>
            </a:r>
            <a:endParaRPr/>
          </a:p>
          <a:p>
            <a:pPr indent="-285750" lvl="0" marL="285750" marR="0" rtl="0" algn="l">
              <a:spcBef>
                <a:spcPts val="0"/>
              </a:spcBef>
              <a:spcAft>
                <a:spcPts val="0"/>
              </a:spcAft>
              <a:buClr>
                <a:schemeClr val="dk1"/>
              </a:buClr>
              <a:buSzPts val="1800"/>
              <a:buFont typeface="Courier New"/>
              <a:buChar char="o"/>
            </a:pPr>
            <a:r>
              <a:rPr lang="en-US" sz="1800">
                <a:solidFill>
                  <a:schemeClr val="dk1"/>
                </a:solidFill>
                <a:latin typeface="Calibri"/>
                <a:ea typeface="Calibri"/>
                <a:cs typeface="Calibri"/>
                <a:sym typeface="Calibri"/>
              </a:rPr>
              <a:t>Consommation d'eau dans les espaces communs des bâtiments résidentiels</a:t>
            </a:r>
            <a:endParaRPr sz="1800">
              <a:solidFill>
                <a:schemeClr val="dk1"/>
              </a:solidFill>
              <a:latin typeface="Calibri"/>
              <a:ea typeface="Calibri"/>
              <a:cs typeface="Calibri"/>
              <a:sym typeface="Calibri"/>
            </a:endParaRPr>
          </a:p>
          <a:p>
            <a:pPr indent="-285750" lvl="0" marL="285750" marR="0" rtl="0" algn="l">
              <a:spcBef>
                <a:spcPts val="0"/>
              </a:spcBef>
              <a:spcAft>
                <a:spcPts val="0"/>
              </a:spcAft>
              <a:buClr>
                <a:schemeClr val="dk1"/>
              </a:buClr>
              <a:buSzPts val="1800"/>
              <a:buFont typeface="Courier New"/>
              <a:buChar char="o"/>
            </a:pPr>
            <a:r>
              <a:rPr lang="en-US" sz="1800">
                <a:solidFill>
                  <a:schemeClr val="dk1"/>
                </a:solidFill>
                <a:latin typeface="Calibri"/>
                <a:ea typeface="Calibri"/>
                <a:cs typeface="Calibri"/>
                <a:sym typeface="Calibri"/>
              </a:rPr>
              <a:t>Consommation d'eau pour l'arrosage</a:t>
            </a:r>
            <a:endParaRPr sz="1800">
              <a:solidFill>
                <a:schemeClr val="dk1"/>
              </a:solidFill>
              <a:latin typeface="Calibri"/>
              <a:ea typeface="Calibri"/>
              <a:cs typeface="Calibri"/>
              <a:sym typeface="Calibri"/>
            </a:endParaRPr>
          </a:p>
        </p:txBody>
      </p:sp>
      <p:pic>
        <p:nvPicPr>
          <p:cNvPr id="210" name="Google Shape;210;p10">
            <a:hlinkClick r:id="rId4"/>
          </p:cNvPr>
          <p:cNvPicPr preferRelativeResize="0"/>
          <p:nvPr/>
        </p:nvPicPr>
        <p:blipFill rotWithShape="1">
          <a:blip r:embed="rId5">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11"/>
          <p:cNvSpPr txBox="1"/>
          <p:nvPr>
            <p:ph idx="1" type="body"/>
          </p:nvPr>
        </p:nvSpPr>
        <p:spPr>
          <a:xfrm>
            <a:off x="268224" y="1048512"/>
            <a:ext cx="8418576" cy="4754880"/>
          </a:xfrm>
          <a:prstGeom prst="rect">
            <a:avLst/>
          </a:prstGeom>
          <a:noFill/>
          <a:ln>
            <a:noFill/>
          </a:ln>
        </p:spPr>
        <p:txBody>
          <a:bodyPr anchorCtr="0" anchor="t" bIns="45700" lIns="91425" spcFirstLastPara="1" rIns="91425" wrap="square" tIns="45700">
            <a:normAutofit/>
          </a:bodyPr>
          <a:lstStyle/>
          <a:p>
            <a:pPr indent="0" lvl="0" marL="0" marR="0" rtl="0" algn="l">
              <a:lnSpc>
                <a:spcPct val="80000"/>
              </a:lnSpc>
              <a:spcBef>
                <a:spcPts val="0"/>
              </a:spcBef>
              <a:spcAft>
                <a:spcPts val="0"/>
              </a:spcAft>
              <a:buClr>
                <a:schemeClr val="dk1"/>
              </a:buClr>
              <a:buSzPts val="2220"/>
              <a:buFont typeface="Arial"/>
              <a:buNone/>
            </a:pPr>
            <a:r>
              <a:rPr b="1" i="0" lang="en-US" sz="2020" u="sng" cap="none" strike="noStrike">
                <a:solidFill>
                  <a:schemeClr val="dk1"/>
                </a:solidFill>
                <a:latin typeface="Calibri"/>
                <a:ea typeface="Calibri"/>
                <a:cs typeface="Calibri"/>
                <a:sym typeface="Calibri"/>
              </a:rPr>
              <a:t>MÉTHODE D'ÉVALUATION - DONNÉES MESURÉES </a:t>
            </a:r>
            <a:endParaRPr sz="1095"/>
          </a:p>
          <a:p>
            <a:pPr indent="0" lvl="0" marL="0" marR="0" rtl="0" algn="l">
              <a:lnSpc>
                <a:spcPct val="80000"/>
              </a:lnSpc>
              <a:spcBef>
                <a:spcPts val="444"/>
              </a:spcBef>
              <a:spcAft>
                <a:spcPts val="0"/>
              </a:spcAft>
              <a:buClr>
                <a:srgbClr val="7F7F7F"/>
              </a:buClr>
              <a:buSzPts val="2220"/>
              <a:buFont typeface="Arial"/>
              <a:buNone/>
            </a:pPr>
            <a:r>
              <a:rPr b="1" i="0" lang="en-US" sz="2020" u="none" cap="none" strike="noStrike">
                <a:solidFill>
                  <a:srgbClr val="7F7F7F"/>
                </a:solidFill>
                <a:latin typeface="Calibri"/>
                <a:ea typeface="Calibri"/>
                <a:cs typeface="Calibri"/>
                <a:sym typeface="Calibri"/>
              </a:rPr>
              <a:t>Les étapes de calcul sont les suivantes :</a:t>
            </a:r>
            <a:r>
              <a:rPr b="0" i="0" lang="en-US" sz="2020" u="none" cap="none" strike="noStrike">
                <a:solidFill>
                  <a:schemeClr val="dk1"/>
                </a:solidFill>
                <a:latin typeface="Calibri"/>
                <a:ea typeface="Calibri"/>
                <a:cs typeface="Calibri"/>
                <a:sym typeface="Calibri"/>
              </a:rPr>
              <a:t> </a:t>
            </a:r>
            <a:endParaRPr b="0" i="0" sz="2020" u="none" cap="none" strike="noStrike">
              <a:solidFill>
                <a:schemeClr val="dk1"/>
              </a:solidFill>
              <a:latin typeface="Calibri"/>
              <a:ea typeface="Calibri"/>
              <a:cs typeface="Calibri"/>
              <a:sym typeface="Calibri"/>
            </a:endParaRPr>
          </a:p>
          <a:p>
            <a:pPr indent="-444500" lvl="0" marL="457200" marR="0" rtl="0" algn="just">
              <a:lnSpc>
                <a:spcPct val="80000"/>
              </a:lnSpc>
              <a:spcBef>
                <a:spcPts val="444"/>
              </a:spcBef>
              <a:spcAft>
                <a:spcPts val="0"/>
              </a:spcAft>
              <a:buClr>
                <a:schemeClr val="dk1"/>
              </a:buClr>
              <a:buSzPts val="2020"/>
              <a:buFont typeface="Calibri"/>
              <a:buAutoNum type="arabicPeriod"/>
            </a:pPr>
            <a:r>
              <a:rPr b="0" i="0" lang="en-US" sz="2020" u="none" cap="none" strike="noStrike">
                <a:solidFill>
                  <a:schemeClr val="dk1"/>
                </a:solidFill>
                <a:latin typeface="Calibri"/>
                <a:ea typeface="Calibri"/>
                <a:cs typeface="Calibri"/>
                <a:sym typeface="Calibri"/>
              </a:rPr>
              <a:t>Pour chaque bâtiment </a:t>
            </a:r>
            <a:r>
              <a:rPr b="1" i="0" lang="en-US" sz="2020" u="sng" cap="none" strike="noStrike">
                <a:solidFill>
                  <a:schemeClr val="dk1"/>
                </a:solidFill>
                <a:latin typeface="Calibri"/>
                <a:ea typeface="Calibri"/>
                <a:cs typeface="Calibri"/>
                <a:sym typeface="Calibri"/>
              </a:rPr>
              <a:t>résidentiel </a:t>
            </a:r>
            <a:r>
              <a:rPr b="0" i="0" lang="en-US" sz="2020" u="none" cap="none" strike="noStrike">
                <a:solidFill>
                  <a:schemeClr val="dk1"/>
                </a:solidFill>
                <a:latin typeface="Calibri"/>
                <a:ea typeface="Calibri"/>
                <a:cs typeface="Calibri"/>
                <a:sym typeface="Calibri"/>
              </a:rPr>
              <a:t>du quartier, recueillir des </a:t>
            </a:r>
            <a:r>
              <a:rPr b="1" i="0" lang="en-US" sz="2020" u="none" cap="none" strike="noStrike">
                <a:solidFill>
                  <a:schemeClr val="dk1"/>
                </a:solidFill>
                <a:latin typeface="Calibri"/>
                <a:ea typeface="Calibri"/>
                <a:cs typeface="Calibri"/>
                <a:sym typeface="Calibri"/>
              </a:rPr>
              <a:t>données réelles sur la consommation annuelle d'eau potable, </a:t>
            </a:r>
            <a:r>
              <a:rPr b="0" i="0" lang="en-US" sz="2020" u="none" cap="none" strike="noStrike">
                <a:solidFill>
                  <a:schemeClr val="dk1"/>
                </a:solidFill>
                <a:latin typeface="Calibri"/>
                <a:ea typeface="Calibri"/>
                <a:cs typeface="Calibri"/>
                <a:sym typeface="Calibri"/>
              </a:rPr>
              <a:t>[l]. Il est préférable de prendre en compte les données réelles provenant de registres plus longs (par exemple, des données sur trois ans) ou d'au moins 12 mois consécutifs.</a:t>
            </a:r>
            <a:endParaRPr b="0" i="0" sz="2020" u="none" cap="none" strike="noStrike">
              <a:solidFill>
                <a:schemeClr val="dk1"/>
              </a:solidFill>
              <a:latin typeface="Calibri"/>
              <a:ea typeface="Calibri"/>
              <a:cs typeface="Calibri"/>
              <a:sym typeface="Calibri"/>
            </a:endParaRPr>
          </a:p>
          <a:p>
            <a:pPr indent="-444500" lvl="0" marL="457200" marR="0" rtl="0" algn="just">
              <a:lnSpc>
                <a:spcPct val="80000"/>
              </a:lnSpc>
              <a:spcBef>
                <a:spcPts val="444"/>
              </a:spcBef>
              <a:spcAft>
                <a:spcPts val="0"/>
              </a:spcAft>
              <a:buClr>
                <a:schemeClr val="dk1"/>
              </a:buClr>
              <a:buSzPts val="2020"/>
              <a:buFont typeface="Calibri"/>
              <a:buAutoNum type="arabicPeriod"/>
            </a:pPr>
            <a:r>
              <a:rPr b="0" i="0" lang="en-US" sz="2020" u="none" cap="none" strike="noStrike">
                <a:solidFill>
                  <a:schemeClr val="dk1"/>
                </a:solidFill>
                <a:latin typeface="Calibri"/>
                <a:ea typeface="Calibri"/>
                <a:cs typeface="Calibri"/>
                <a:sym typeface="Calibri"/>
              </a:rPr>
              <a:t>Pour chaque immeuble </a:t>
            </a:r>
            <a:r>
              <a:rPr b="1" i="0" lang="en-US" sz="2020" u="sng" cap="none" strike="noStrike">
                <a:solidFill>
                  <a:schemeClr val="dk1"/>
                </a:solidFill>
                <a:latin typeface="Calibri"/>
                <a:ea typeface="Calibri"/>
                <a:cs typeface="Calibri"/>
                <a:sym typeface="Calibri"/>
              </a:rPr>
              <a:t>résidentiel</a:t>
            </a:r>
            <a:r>
              <a:rPr b="0" i="0" lang="en-US" sz="2020" u="none" cap="none" strike="noStrike">
                <a:solidFill>
                  <a:schemeClr val="dk1"/>
                </a:solidFill>
                <a:latin typeface="Calibri"/>
                <a:ea typeface="Calibri"/>
                <a:cs typeface="Calibri"/>
                <a:sym typeface="Calibri"/>
              </a:rPr>
              <a:t> du quartier, calculer la </a:t>
            </a:r>
            <a:r>
              <a:rPr b="1" i="0" lang="en-US" sz="2020" u="none" cap="none" strike="noStrike">
                <a:solidFill>
                  <a:schemeClr val="dk1"/>
                </a:solidFill>
                <a:latin typeface="Calibri"/>
                <a:ea typeface="Calibri"/>
                <a:cs typeface="Calibri"/>
                <a:sym typeface="Calibri"/>
              </a:rPr>
              <a:t>consommation annuelle moyenne d'eau potable, </a:t>
            </a:r>
            <a:r>
              <a:rPr b="0" i="0" lang="en-US" sz="2020" u="none" cap="none" strike="noStrike">
                <a:solidFill>
                  <a:schemeClr val="dk1"/>
                </a:solidFill>
                <a:latin typeface="Calibri"/>
                <a:ea typeface="Calibri"/>
                <a:cs typeface="Calibri"/>
                <a:sym typeface="Calibri"/>
              </a:rPr>
              <a:t>[l]</a:t>
            </a:r>
            <a:endParaRPr b="1" i="0" sz="2020" u="none" cap="none" strike="noStrike">
              <a:solidFill>
                <a:schemeClr val="dk1"/>
              </a:solidFill>
              <a:latin typeface="Calibri"/>
              <a:ea typeface="Calibri"/>
              <a:cs typeface="Calibri"/>
              <a:sym typeface="Calibri"/>
            </a:endParaRPr>
          </a:p>
          <a:p>
            <a:pPr indent="-169862" lvl="0" marL="228600" marR="0" rtl="0" algn="l">
              <a:lnSpc>
                <a:spcPct val="80000"/>
              </a:lnSpc>
              <a:spcBef>
                <a:spcPts val="185"/>
              </a:spcBef>
              <a:spcAft>
                <a:spcPts val="0"/>
              </a:spcAft>
              <a:buClr>
                <a:schemeClr val="dk1"/>
              </a:buClr>
              <a:buSzPts val="925"/>
              <a:buFont typeface="Calibri"/>
              <a:buNone/>
            </a:pPr>
            <a:r>
              <a:t/>
            </a:r>
            <a:endParaRPr b="0" i="0" sz="725" u="none" cap="none" strike="noStrike">
              <a:solidFill>
                <a:schemeClr val="dk1"/>
              </a:solidFill>
              <a:latin typeface="Calibri"/>
              <a:ea typeface="Calibri"/>
              <a:cs typeface="Calibri"/>
              <a:sym typeface="Calibri"/>
            </a:endParaRPr>
          </a:p>
          <a:p>
            <a:pPr indent="-444500" lvl="0" marL="457200" marR="0" rtl="0" algn="l">
              <a:lnSpc>
                <a:spcPct val="60000"/>
              </a:lnSpc>
              <a:spcBef>
                <a:spcPts val="444"/>
              </a:spcBef>
              <a:spcAft>
                <a:spcPts val="0"/>
              </a:spcAft>
              <a:buClr>
                <a:schemeClr val="dk1"/>
              </a:buClr>
              <a:buSzPts val="2020"/>
              <a:buFont typeface="Calibri"/>
              <a:buAutoNum type="arabicPeriod"/>
            </a:pPr>
            <a:r>
              <a:rPr b="0" i="0" lang="en-US" sz="2020" u="none" cap="none" strike="noStrike">
                <a:solidFill>
                  <a:schemeClr val="dk1"/>
                </a:solidFill>
                <a:latin typeface="Calibri"/>
                <a:ea typeface="Calibri"/>
                <a:cs typeface="Calibri"/>
                <a:sym typeface="Calibri"/>
              </a:rPr>
              <a:t>Additionner la consommation annuelle d'eau potable de chaque bâtiment à la </a:t>
            </a:r>
            <a:r>
              <a:rPr b="1" i="0" lang="en-US" sz="2020" u="none" cap="none" strike="noStrike">
                <a:solidFill>
                  <a:schemeClr val="dk1"/>
                </a:solidFill>
                <a:latin typeface="Calibri"/>
                <a:ea typeface="Calibri"/>
                <a:cs typeface="Calibri"/>
                <a:sym typeface="Calibri"/>
              </a:rPr>
              <a:t>consommation totale annuelle totale</a:t>
            </a:r>
            <a:r>
              <a:rPr b="0" i="0" lang="en-US" sz="2020" u="none" cap="none" strike="noStrike">
                <a:solidFill>
                  <a:schemeClr val="dk1"/>
                </a:solidFill>
                <a:latin typeface="Calibri"/>
                <a:ea typeface="Calibri"/>
                <a:cs typeface="Calibri"/>
                <a:sym typeface="Calibri"/>
              </a:rPr>
              <a:t> agrégée d'</a:t>
            </a:r>
            <a:r>
              <a:rPr b="1" i="0" lang="en-US" sz="2020" u="none" cap="none" strike="noStrike">
                <a:solidFill>
                  <a:schemeClr val="dk1"/>
                </a:solidFill>
                <a:latin typeface="Calibri"/>
                <a:ea typeface="Calibri"/>
                <a:cs typeface="Calibri"/>
                <a:sym typeface="Calibri"/>
              </a:rPr>
              <a:t>eau potable </a:t>
            </a:r>
            <a:r>
              <a:rPr b="0" i="0" lang="en-US" sz="2020" u="none" cap="none" strike="noStrike">
                <a:solidFill>
                  <a:schemeClr val="dk1"/>
                </a:solidFill>
                <a:latin typeface="Calibri"/>
                <a:ea typeface="Calibri"/>
                <a:cs typeface="Calibri"/>
                <a:sym typeface="Calibri"/>
              </a:rPr>
              <a:t>[m</a:t>
            </a:r>
            <a:r>
              <a:rPr b="0" baseline="30000" i="0" lang="en-US" sz="2020" u="none" cap="none" strike="noStrike">
                <a:solidFill>
                  <a:schemeClr val="dk1"/>
                </a:solidFill>
                <a:latin typeface="Calibri"/>
                <a:ea typeface="Calibri"/>
                <a:cs typeface="Calibri"/>
                <a:sym typeface="Calibri"/>
              </a:rPr>
              <a:t>3</a:t>
            </a:r>
            <a:r>
              <a:rPr b="0" i="0" lang="en-US" sz="2020" u="none" cap="none" strike="noStrike">
                <a:solidFill>
                  <a:schemeClr val="dk1"/>
                </a:solidFill>
                <a:latin typeface="Calibri"/>
                <a:ea typeface="Calibri"/>
                <a:cs typeface="Calibri"/>
                <a:sym typeface="Calibri"/>
              </a:rPr>
              <a:t>]. </a:t>
            </a:r>
            <a:endParaRPr sz="1095"/>
          </a:p>
          <a:p>
            <a:pPr indent="-169862" lvl="0" marL="228600" marR="0" rtl="0" algn="l">
              <a:lnSpc>
                <a:spcPct val="60000"/>
              </a:lnSpc>
              <a:spcBef>
                <a:spcPts val="185"/>
              </a:spcBef>
              <a:spcAft>
                <a:spcPts val="0"/>
              </a:spcAft>
              <a:buClr>
                <a:schemeClr val="dk1"/>
              </a:buClr>
              <a:buSzPts val="925"/>
              <a:buFont typeface="Calibri"/>
              <a:buNone/>
            </a:pPr>
            <a:r>
              <a:t/>
            </a:r>
            <a:endParaRPr b="0" i="0" sz="725" u="none" cap="none" strike="noStrike">
              <a:solidFill>
                <a:schemeClr val="dk1"/>
              </a:solidFill>
              <a:latin typeface="Calibri"/>
              <a:ea typeface="Calibri"/>
              <a:cs typeface="Calibri"/>
              <a:sym typeface="Calibri"/>
            </a:endParaRPr>
          </a:p>
          <a:p>
            <a:pPr indent="-444500" lvl="0" marL="457200" marR="0" rtl="0" algn="l">
              <a:lnSpc>
                <a:spcPct val="60000"/>
              </a:lnSpc>
              <a:spcBef>
                <a:spcPts val="444"/>
              </a:spcBef>
              <a:spcAft>
                <a:spcPts val="0"/>
              </a:spcAft>
              <a:buClr>
                <a:schemeClr val="dk1"/>
              </a:buClr>
              <a:buSzPts val="2020"/>
              <a:buFont typeface="Calibri"/>
              <a:buAutoNum type="arabicPeriod"/>
            </a:pPr>
            <a:r>
              <a:rPr b="0" i="0" lang="en-US" sz="2020" u="none" cap="none" strike="noStrike">
                <a:solidFill>
                  <a:schemeClr val="dk1"/>
                </a:solidFill>
                <a:latin typeface="Calibri"/>
                <a:ea typeface="Calibri"/>
                <a:cs typeface="Calibri"/>
                <a:sym typeface="Calibri"/>
              </a:rPr>
              <a:t>Estimer le </a:t>
            </a:r>
            <a:r>
              <a:rPr b="1" i="0" lang="en-US" sz="2020" u="none" cap="none" strike="noStrike">
                <a:solidFill>
                  <a:schemeClr val="dk1"/>
                </a:solidFill>
                <a:latin typeface="Calibri"/>
                <a:ea typeface="Calibri"/>
                <a:cs typeface="Calibri"/>
                <a:sym typeface="Calibri"/>
              </a:rPr>
              <a:t>nombre total d’occupants des bâtiments résidentiels</a:t>
            </a:r>
            <a:r>
              <a:rPr b="0" i="0" lang="en-US" sz="2020" u="none" cap="none" strike="noStrike">
                <a:solidFill>
                  <a:schemeClr val="dk1"/>
                </a:solidFill>
                <a:latin typeface="Calibri"/>
                <a:ea typeface="Calibri"/>
                <a:cs typeface="Calibri"/>
                <a:sym typeface="Calibri"/>
              </a:rPr>
              <a:t>.</a:t>
            </a:r>
            <a:endParaRPr sz="1095"/>
          </a:p>
          <a:p>
            <a:pPr indent="-169862" lvl="0" marL="228600" marR="0" rtl="0" algn="l">
              <a:lnSpc>
                <a:spcPct val="60000"/>
              </a:lnSpc>
              <a:spcBef>
                <a:spcPts val="185"/>
              </a:spcBef>
              <a:spcAft>
                <a:spcPts val="0"/>
              </a:spcAft>
              <a:buClr>
                <a:schemeClr val="dk1"/>
              </a:buClr>
              <a:buSzPts val="925"/>
              <a:buFont typeface="Calibri"/>
              <a:buNone/>
            </a:pPr>
            <a:r>
              <a:t/>
            </a:r>
            <a:endParaRPr b="0" i="0" sz="725" u="none" cap="none" strike="noStrike">
              <a:solidFill>
                <a:schemeClr val="dk1"/>
              </a:solidFill>
              <a:latin typeface="Calibri"/>
              <a:ea typeface="Calibri"/>
              <a:cs typeface="Calibri"/>
              <a:sym typeface="Calibri"/>
            </a:endParaRPr>
          </a:p>
          <a:p>
            <a:pPr indent="-457200" lvl="0" marL="457200" marR="0" rtl="0" algn="l">
              <a:lnSpc>
                <a:spcPct val="60000"/>
              </a:lnSpc>
              <a:spcBef>
                <a:spcPts val="444"/>
              </a:spcBef>
              <a:spcAft>
                <a:spcPts val="0"/>
              </a:spcAft>
              <a:buClr>
                <a:schemeClr val="dk1"/>
              </a:buClr>
              <a:buSzPts val="2220"/>
              <a:buFont typeface="Calibri"/>
              <a:buAutoNum type="arabicPeriod"/>
            </a:pPr>
            <a:r>
              <a:rPr b="0" i="0" lang="en-US" sz="2020" u="none" cap="none" strike="noStrike">
                <a:solidFill>
                  <a:schemeClr val="dk1"/>
                </a:solidFill>
                <a:latin typeface="Calibri"/>
                <a:ea typeface="Calibri"/>
                <a:cs typeface="Calibri"/>
                <a:sym typeface="Calibri"/>
              </a:rPr>
              <a:t>Calculer la valeur de l’indicateur comme suit : </a:t>
            </a:r>
            <a:r>
              <a:rPr b="1" i="0" lang="en-US" sz="2020" u="none" cap="none" strike="noStrike">
                <a:solidFill>
                  <a:schemeClr val="dk1"/>
                </a:solidFill>
                <a:latin typeface="Calibri"/>
                <a:ea typeface="Calibri"/>
                <a:cs typeface="Calibri"/>
                <a:sym typeface="Calibri"/>
              </a:rPr>
              <a:t>consommation </a:t>
            </a:r>
            <a:r>
              <a:rPr b="0" i="0" lang="en-US" sz="2020" u="none" cap="none" strike="noStrike">
                <a:solidFill>
                  <a:schemeClr val="dk1"/>
                </a:solidFill>
                <a:latin typeface="Calibri"/>
                <a:ea typeface="Calibri"/>
                <a:cs typeface="Calibri"/>
                <a:sym typeface="Calibri"/>
              </a:rPr>
              <a:t>annuelle totale d’</a:t>
            </a:r>
            <a:r>
              <a:rPr b="1" i="0" lang="en-US" sz="2020" u="none" cap="none" strike="noStrike">
                <a:solidFill>
                  <a:schemeClr val="dk1"/>
                </a:solidFill>
                <a:latin typeface="Calibri"/>
                <a:ea typeface="Calibri"/>
                <a:cs typeface="Calibri"/>
                <a:sym typeface="Calibri"/>
              </a:rPr>
              <a:t>eau potable </a:t>
            </a:r>
            <a:r>
              <a:rPr b="0" i="0" lang="en-US" sz="1835" u="none" cap="none" strike="noStrike">
                <a:solidFill>
                  <a:srgbClr val="76923C"/>
                </a:solidFill>
                <a:latin typeface="Calibri"/>
                <a:ea typeface="Calibri"/>
                <a:cs typeface="Calibri"/>
                <a:sym typeface="Calibri"/>
              </a:rPr>
              <a:t>(étape 3) </a:t>
            </a:r>
            <a:r>
              <a:rPr b="0" i="0" lang="en-US" sz="2020" u="none" cap="none" strike="noStrike">
                <a:solidFill>
                  <a:schemeClr val="dk1"/>
                </a:solidFill>
                <a:latin typeface="Calibri"/>
                <a:ea typeface="Calibri"/>
                <a:cs typeface="Calibri"/>
                <a:sym typeface="Calibri"/>
              </a:rPr>
              <a:t>/ nombre d’</a:t>
            </a:r>
            <a:r>
              <a:rPr b="1" i="0" lang="en-US" sz="2020" u="none" cap="none" strike="noStrike">
                <a:solidFill>
                  <a:schemeClr val="dk1"/>
                </a:solidFill>
                <a:latin typeface="Calibri"/>
                <a:ea typeface="Calibri"/>
                <a:cs typeface="Calibri"/>
                <a:sym typeface="Calibri"/>
              </a:rPr>
              <a:t>occupants </a:t>
            </a:r>
            <a:r>
              <a:rPr b="0" i="0" lang="en-US" sz="1835" u="none" cap="none" strike="noStrike">
                <a:solidFill>
                  <a:srgbClr val="76923C"/>
                </a:solidFill>
                <a:latin typeface="Calibri"/>
                <a:ea typeface="Calibri"/>
                <a:cs typeface="Calibri"/>
                <a:sym typeface="Calibri"/>
              </a:rPr>
              <a:t>(étape 4)</a:t>
            </a:r>
            <a:r>
              <a:rPr b="0" i="0" lang="en-US" sz="2020" u="none" cap="none" strike="noStrike">
                <a:solidFill>
                  <a:schemeClr val="dk1"/>
                </a:solidFill>
                <a:latin typeface="Calibri"/>
                <a:ea typeface="Calibri"/>
                <a:cs typeface="Calibri"/>
                <a:sym typeface="Calibri"/>
              </a:rPr>
              <a:t>, [l /occupant]. </a:t>
            </a:r>
            <a:endParaRPr b="0" i="0" sz="2020" u="none" cap="none" strike="noStrike">
              <a:solidFill>
                <a:schemeClr val="dk1"/>
              </a:solidFill>
              <a:latin typeface="Calibri"/>
              <a:ea typeface="Calibri"/>
              <a:cs typeface="Calibri"/>
              <a:sym typeface="Calibri"/>
            </a:endParaRPr>
          </a:p>
        </p:txBody>
      </p:sp>
      <p:sp>
        <p:nvSpPr>
          <p:cNvPr id="216" name="Google Shape;216;p11"/>
          <p:cNvSpPr txBox="1"/>
          <p:nvPr>
            <p:ph idx="12" type="sldNum"/>
          </p:nvPr>
        </p:nvSpPr>
        <p:spPr>
          <a:xfrm>
            <a:off x="7010400" y="6492875"/>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17" name="Google Shape;217;p11"/>
          <p:cNvSpPr txBox="1"/>
          <p:nvPr/>
        </p:nvSpPr>
        <p:spPr>
          <a:xfrm>
            <a:off x="0" y="0"/>
            <a:ext cx="9144000" cy="699796"/>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Clr>
                <a:srgbClr val="7F7F7F"/>
              </a:buClr>
              <a:buSzPts val="2800"/>
              <a:buFont typeface="Calibri"/>
              <a:buNone/>
            </a:pPr>
            <a:r>
              <a:rPr b="1" lang="en-US" sz="2800">
                <a:solidFill>
                  <a:srgbClr val="7F7F7F"/>
                </a:solidFill>
                <a:latin typeface="Calibri"/>
                <a:ea typeface="Calibri"/>
                <a:cs typeface="Calibri"/>
                <a:sym typeface="Calibri"/>
              </a:rPr>
              <a:t>C.2.3- CONSOMMATION D'EAU POTABLE </a:t>
            </a:r>
            <a:endParaRPr b="1" sz="2800">
              <a:solidFill>
                <a:srgbClr val="7F7F7F"/>
              </a:solidFill>
              <a:latin typeface="Calibri"/>
              <a:ea typeface="Calibri"/>
              <a:cs typeface="Calibri"/>
              <a:sym typeface="Calibri"/>
            </a:endParaRPr>
          </a:p>
          <a:p>
            <a:pPr indent="0" lvl="0" marL="0" marR="0" rtl="0" algn="ctr">
              <a:spcBef>
                <a:spcPts val="0"/>
              </a:spcBef>
              <a:spcAft>
                <a:spcPts val="0"/>
              </a:spcAft>
              <a:buClr>
                <a:srgbClr val="7F7F7F"/>
              </a:buClr>
              <a:buSzPts val="2800"/>
              <a:buFont typeface="Calibri"/>
              <a:buNone/>
            </a:pPr>
            <a:r>
              <a:rPr b="1" lang="en-US" sz="2800">
                <a:solidFill>
                  <a:srgbClr val="7F7F7F"/>
                </a:solidFill>
                <a:latin typeface="Calibri"/>
                <a:ea typeface="Calibri"/>
                <a:cs typeface="Calibri"/>
                <a:sym typeface="Calibri"/>
              </a:rPr>
              <a:t>DANS LES BÂTIMENTS RÉSIDENTIELS</a:t>
            </a:r>
            <a:endParaRPr/>
          </a:p>
        </p:txBody>
      </p:sp>
      <p:pic>
        <p:nvPicPr>
          <p:cNvPr id="218" name="Google Shape;218;p11">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grpSp>
        <p:nvGrpSpPr>
          <p:cNvPr id="219" name="Google Shape;219;p11"/>
          <p:cNvGrpSpPr/>
          <p:nvPr/>
        </p:nvGrpSpPr>
        <p:grpSpPr>
          <a:xfrm>
            <a:off x="6902148" y="5240931"/>
            <a:ext cx="1705581" cy="1124922"/>
            <a:chOff x="6902148" y="5240931"/>
            <a:chExt cx="1705581" cy="1124922"/>
          </a:xfrm>
        </p:grpSpPr>
        <p:pic>
          <p:nvPicPr>
            <p:cNvPr id="220" name="Google Shape;220;p11"/>
            <p:cNvPicPr preferRelativeResize="0"/>
            <p:nvPr/>
          </p:nvPicPr>
          <p:blipFill rotWithShape="1">
            <a:blip r:embed="rId5">
              <a:alphaModFix/>
            </a:blip>
            <a:srcRect b="0" l="0" r="0" t="0"/>
            <a:stretch/>
          </p:blipFill>
          <p:spPr>
            <a:xfrm>
              <a:off x="6902148" y="5240931"/>
              <a:ext cx="1701754" cy="1124922"/>
            </a:xfrm>
            <a:prstGeom prst="rect">
              <a:avLst/>
            </a:prstGeom>
            <a:noFill/>
            <a:ln>
              <a:noFill/>
            </a:ln>
          </p:spPr>
        </p:pic>
        <p:sp>
          <p:nvSpPr>
            <p:cNvPr id="221" name="Google Shape;221;p11"/>
            <p:cNvSpPr/>
            <p:nvPr/>
          </p:nvSpPr>
          <p:spPr>
            <a:xfrm>
              <a:off x="7010400" y="5782776"/>
              <a:ext cx="1597329" cy="4001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u="sng">
                  <a:solidFill>
                    <a:srgbClr val="FF0000"/>
                  </a:solidFill>
                  <a:latin typeface="Calibri"/>
                  <a:ea typeface="Calibri"/>
                  <a:cs typeface="Calibri"/>
                  <a:sym typeface="Calibri"/>
                </a:rPr>
                <a:t>l /occupant</a:t>
              </a:r>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sp>
        <p:nvSpPr>
          <p:cNvPr id="226" name="Google Shape;226;p12"/>
          <p:cNvSpPr txBox="1"/>
          <p:nvPr>
            <p:ph idx="1" type="body"/>
          </p:nvPr>
        </p:nvSpPr>
        <p:spPr>
          <a:xfrm>
            <a:off x="280924" y="743712"/>
            <a:ext cx="8418576" cy="4754880"/>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MÉTHODE D'ÉVALUATION - DONNÉES ESTIMÉES </a:t>
            </a:r>
            <a:endParaRPr/>
          </a:p>
          <a:p>
            <a:pPr indent="0" lvl="0" marL="0" marR="0" rtl="0" algn="l">
              <a:spcBef>
                <a:spcPts val="480"/>
              </a:spcBef>
              <a:spcAft>
                <a:spcPts val="0"/>
              </a:spcAft>
              <a:buClr>
                <a:srgbClr val="7F7F7F"/>
              </a:buClr>
              <a:buSzPts val="2000"/>
              <a:buFont typeface="Arial"/>
              <a:buNone/>
            </a:pPr>
            <a:r>
              <a:rPr b="1" i="0" lang="en-US" sz="2000" u="none" cap="none" strike="noStrike">
                <a:solidFill>
                  <a:srgbClr val="7F7F7F"/>
                </a:solidFill>
                <a:latin typeface="Calibri"/>
                <a:ea typeface="Calibri"/>
                <a:cs typeface="Calibri"/>
                <a:sym typeface="Calibri"/>
              </a:rPr>
              <a:t>Les étapes de calcul sont les suivantes :</a:t>
            </a:r>
            <a:r>
              <a:rPr b="0" i="0" lang="en-US" sz="2400" u="none" cap="none" strike="noStrike">
                <a:solidFill>
                  <a:schemeClr val="dk1"/>
                </a:solidFill>
                <a:latin typeface="Calibri"/>
                <a:ea typeface="Calibri"/>
                <a:cs typeface="Calibri"/>
                <a:sym typeface="Calibri"/>
              </a:rPr>
              <a:t> </a:t>
            </a:r>
            <a:endParaRPr b="0" i="0" sz="2400" u="none" cap="none" strike="noStrike">
              <a:solidFill>
                <a:schemeClr val="dk1"/>
              </a:solidFill>
              <a:latin typeface="Calibri"/>
              <a:ea typeface="Calibri"/>
              <a:cs typeface="Calibri"/>
              <a:sym typeface="Calibri"/>
            </a:endParaRPr>
          </a:p>
          <a:p>
            <a:pPr indent="-457200" lvl="0" marL="457200" marR="0" rtl="0" algn="just">
              <a:spcBef>
                <a:spcPts val="400"/>
              </a:spcBef>
              <a:spcAft>
                <a:spcPts val="0"/>
              </a:spcAft>
              <a:buClr>
                <a:schemeClr val="dk1"/>
              </a:buClr>
              <a:buSzPts val="2000"/>
              <a:buFont typeface="Calibri"/>
              <a:buAutoNum type="arabicPeriod"/>
            </a:pPr>
            <a:r>
              <a:rPr b="0" i="0" lang="en-US" sz="2000" u="none" cap="none" strike="noStrike">
                <a:solidFill>
                  <a:schemeClr val="dk1"/>
                </a:solidFill>
                <a:latin typeface="Calibri"/>
                <a:ea typeface="Calibri"/>
                <a:cs typeface="Calibri"/>
                <a:sym typeface="Calibri"/>
              </a:rPr>
              <a:t>Pour chaque bâtiment </a:t>
            </a:r>
            <a:r>
              <a:rPr b="1" i="0" lang="en-US" sz="2000" u="sng" cap="none" strike="noStrike">
                <a:solidFill>
                  <a:schemeClr val="dk1"/>
                </a:solidFill>
                <a:latin typeface="Calibri"/>
                <a:ea typeface="Calibri"/>
                <a:cs typeface="Calibri"/>
                <a:sym typeface="Calibri"/>
              </a:rPr>
              <a:t>résidentiel </a:t>
            </a:r>
            <a:r>
              <a:rPr b="0" i="0" lang="en-US" sz="2000" u="none" cap="none" strike="noStrike">
                <a:solidFill>
                  <a:schemeClr val="dk1"/>
                </a:solidFill>
                <a:latin typeface="Calibri"/>
                <a:ea typeface="Calibri"/>
                <a:cs typeface="Calibri"/>
                <a:sym typeface="Calibri"/>
              </a:rPr>
              <a:t>du quartier, estimer la </a:t>
            </a:r>
            <a:r>
              <a:rPr b="1" i="0" lang="en-US" sz="2000" u="none" cap="none" strike="noStrike">
                <a:solidFill>
                  <a:schemeClr val="dk1"/>
                </a:solidFill>
                <a:latin typeface="Calibri"/>
                <a:ea typeface="Calibri"/>
                <a:cs typeface="Calibri"/>
                <a:sym typeface="Calibri"/>
              </a:rPr>
              <a:t>consommation annuelle d'eau potable, </a:t>
            </a:r>
            <a:r>
              <a:rPr b="0" i="0" lang="en-US" sz="2000" u="none" cap="none" strike="noStrike">
                <a:solidFill>
                  <a:schemeClr val="dk1"/>
                </a:solidFill>
                <a:latin typeface="Calibri"/>
                <a:ea typeface="Calibri"/>
                <a:cs typeface="Calibri"/>
                <a:sym typeface="Calibri"/>
              </a:rPr>
              <a:t>[l] pour les divers appareils/accessoires sanitaires (c.-à-d. toilettes, robinets et douches) et les appareils utilisant de l'eau (c.-à-d. lave-vaisselle et lave-linge). Les taux de consommation sont déterminés par des données spécifiques provenant des spécifications du fabricant sur les étiquettes ou des bibliothèques de données. Les facteurs d'utilisation spécifiques ainsi que l'exploitation annuelle du bâtiment doivent être définis par l'utilisateur.</a:t>
            </a:r>
            <a:endParaRPr/>
          </a:p>
          <a:p>
            <a:pPr indent="0" lvl="0" marL="0" marR="0" rtl="0" algn="just">
              <a:spcBef>
                <a:spcPts val="400"/>
              </a:spcBef>
              <a:spcAft>
                <a:spcPts val="0"/>
              </a:spcAft>
              <a:buClr>
                <a:schemeClr val="dk1"/>
              </a:buClr>
              <a:buSzPts val="2000"/>
              <a:buFont typeface="Arial"/>
              <a:buNone/>
            </a:pPr>
            <a:r>
              <a:t/>
            </a:r>
            <a:endParaRPr b="0" i="0" sz="2000" u="none" cap="none" strike="noStrike">
              <a:solidFill>
                <a:schemeClr val="dk1"/>
              </a:solidFill>
              <a:latin typeface="Calibri"/>
              <a:ea typeface="Calibri"/>
              <a:cs typeface="Calibri"/>
              <a:sym typeface="Calibri"/>
            </a:endParaRPr>
          </a:p>
          <a:p>
            <a:pPr indent="0" lvl="0" marL="0" marR="0" rtl="0" algn="l">
              <a:spcBef>
                <a:spcPts val="200"/>
              </a:spcBef>
              <a:spcAft>
                <a:spcPts val="0"/>
              </a:spcAft>
              <a:buClr>
                <a:schemeClr val="dk1"/>
              </a:buClr>
              <a:buSzPts val="1000"/>
              <a:buFont typeface="Arial"/>
              <a:buNone/>
            </a:pPr>
            <a:r>
              <a:t/>
            </a:r>
            <a:endParaRPr b="0" i="0" sz="1000" u="none" cap="none" strike="noStrike">
              <a:solidFill>
                <a:schemeClr val="dk1"/>
              </a:solidFill>
              <a:latin typeface="Calibri"/>
              <a:ea typeface="Calibri"/>
              <a:cs typeface="Calibri"/>
              <a:sym typeface="Calibri"/>
            </a:endParaRPr>
          </a:p>
        </p:txBody>
      </p:sp>
      <p:sp>
        <p:nvSpPr>
          <p:cNvPr id="227" name="Google Shape;227;p12"/>
          <p:cNvSpPr txBox="1"/>
          <p:nvPr>
            <p:ph idx="12" type="sldNum"/>
          </p:nvPr>
        </p:nvSpPr>
        <p:spPr>
          <a:xfrm>
            <a:off x="7010400" y="6492875"/>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28" name="Google Shape;228;p12"/>
          <p:cNvSpPr txBox="1"/>
          <p:nvPr/>
        </p:nvSpPr>
        <p:spPr>
          <a:xfrm>
            <a:off x="0" y="0"/>
            <a:ext cx="9144000" cy="699796"/>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Clr>
                <a:srgbClr val="7F7F7F"/>
              </a:buClr>
              <a:buSzPts val="2800"/>
              <a:buFont typeface="Calibri"/>
              <a:buNone/>
            </a:pPr>
            <a:r>
              <a:rPr b="1" lang="en-US" sz="2800">
                <a:solidFill>
                  <a:srgbClr val="7F7F7F"/>
                </a:solidFill>
                <a:latin typeface="Calibri"/>
                <a:ea typeface="Calibri"/>
                <a:cs typeface="Calibri"/>
                <a:sym typeface="Calibri"/>
              </a:rPr>
              <a:t>C.2.3- CONSOMMATION D'EAU POTABLE </a:t>
            </a:r>
            <a:endParaRPr b="1" sz="2800">
              <a:solidFill>
                <a:srgbClr val="7F7F7F"/>
              </a:solidFill>
              <a:latin typeface="Calibri"/>
              <a:ea typeface="Calibri"/>
              <a:cs typeface="Calibri"/>
              <a:sym typeface="Calibri"/>
            </a:endParaRPr>
          </a:p>
          <a:p>
            <a:pPr indent="0" lvl="0" marL="0" marR="0" rtl="0" algn="ctr">
              <a:spcBef>
                <a:spcPts val="0"/>
              </a:spcBef>
              <a:spcAft>
                <a:spcPts val="0"/>
              </a:spcAft>
              <a:buClr>
                <a:srgbClr val="7F7F7F"/>
              </a:buClr>
              <a:buSzPts val="2800"/>
              <a:buFont typeface="Calibri"/>
              <a:buNone/>
            </a:pPr>
            <a:r>
              <a:rPr b="1" lang="en-US" sz="2800">
                <a:solidFill>
                  <a:srgbClr val="7F7F7F"/>
                </a:solidFill>
                <a:latin typeface="Calibri"/>
                <a:ea typeface="Calibri"/>
                <a:cs typeface="Calibri"/>
                <a:sym typeface="Calibri"/>
              </a:rPr>
              <a:t>DANS LES BÂTIMENTS RÉSIDENTIELS</a:t>
            </a:r>
            <a:endParaRPr/>
          </a:p>
        </p:txBody>
      </p:sp>
      <p:pic>
        <p:nvPicPr>
          <p:cNvPr id="229" name="Google Shape;229;p12">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30" name="Google Shape;230;p12"/>
          <p:cNvSpPr/>
          <p:nvPr/>
        </p:nvSpPr>
        <p:spPr>
          <a:xfrm>
            <a:off x="1053548" y="4172423"/>
            <a:ext cx="7823752" cy="175432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Pour chaque dispositif sanitaire/raccord ou appareil utilisant de l'eau :</a:t>
            </a:r>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Consommation journalière (l/occupant.jour) = Taux de consommation (l/min) · Facteur d'utilisation (min/occupant.jour)</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Consommation journalière (l/occupant.year) = </a:t>
            </a:r>
            <a:r>
              <a:rPr lang="en-US" sz="1800">
                <a:solidFill>
                  <a:srgbClr val="000000"/>
                </a:solidFill>
                <a:latin typeface="Calibri"/>
                <a:ea typeface="Calibri"/>
                <a:cs typeface="Calibri"/>
                <a:sym typeface="Calibri"/>
              </a:rPr>
              <a:t>Consommation journalière (l/occupant.day) </a:t>
            </a:r>
            <a:r>
              <a:rPr lang="en-US" sz="1800">
                <a:solidFill>
                  <a:schemeClr val="dk1"/>
                </a:solidFill>
                <a:latin typeface="Calibri"/>
                <a:ea typeface="Calibri"/>
                <a:cs typeface="Calibri"/>
                <a:sym typeface="Calibri"/>
              </a:rPr>
              <a:t>· Fonctionnement du bâtiment (jours/année)</a:t>
            </a:r>
            <a:endParaRPr sz="1800">
              <a:solidFill>
                <a:schemeClr val="dk1"/>
              </a:solidFill>
              <a:latin typeface="Calibri"/>
              <a:ea typeface="Calibri"/>
              <a:cs typeface="Calibri"/>
              <a:sym typeface="Calibri"/>
            </a:endParaRPr>
          </a:p>
        </p:txBody>
      </p:sp>
      <p:pic>
        <p:nvPicPr>
          <p:cNvPr id="231" name="Google Shape;231;p12"/>
          <p:cNvPicPr preferRelativeResize="0"/>
          <p:nvPr/>
        </p:nvPicPr>
        <p:blipFill rotWithShape="1">
          <a:blip r:embed="rId5">
            <a:alphaModFix/>
          </a:blip>
          <a:srcRect b="0" l="0" r="0" t="0"/>
          <a:stretch/>
        </p:blipFill>
        <p:spPr>
          <a:xfrm>
            <a:off x="471630" y="4172423"/>
            <a:ext cx="378512" cy="368806"/>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sp>
        <p:nvSpPr>
          <p:cNvPr id="237" name="Google Shape;237;p13"/>
          <p:cNvSpPr txBox="1"/>
          <p:nvPr>
            <p:ph idx="12" type="sldNum"/>
          </p:nvPr>
        </p:nvSpPr>
        <p:spPr>
          <a:xfrm>
            <a:off x="7042030" y="6553200"/>
            <a:ext cx="2133600" cy="3048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38" name="Google Shape;238;p13"/>
          <p:cNvSpPr txBox="1"/>
          <p:nvPr/>
        </p:nvSpPr>
        <p:spPr>
          <a:xfrm>
            <a:off x="268223" y="902208"/>
            <a:ext cx="7840607" cy="529777"/>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MÉTHODE D'ÉVALUATION - DONNÉES ESTIMÉES </a:t>
            </a:r>
            <a:endParaRPr/>
          </a:p>
        </p:txBody>
      </p:sp>
      <p:sp>
        <p:nvSpPr>
          <p:cNvPr id="239" name="Google Shape;239;p13"/>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lang="en-US" sz="2800"/>
              <a:t>C.2.3- CONSOMMATION D'EAU POTABLE </a:t>
            </a:r>
            <a:br>
              <a:rPr lang="en-US" sz="2800"/>
            </a:br>
            <a:r>
              <a:rPr lang="en-US" sz="2800"/>
              <a:t>DANS LES BÂTIMENTS RÉSIDENTIELS</a:t>
            </a:r>
            <a:endParaRPr/>
          </a:p>
        </p:txBody>
      </p:sp>
      <p:pic>
        <p:nvPicPr>
          <p:cNvPr id="240" name="Google Shape;240;p13"/>
          <p:cNvPicPr preferRelativeResize="0"/>
          <p:nvPr/>
        </p:nvPicPr>
        <p:blipFill rotWithShape="1">
          <a:blip r:embed="rId3">
            <a:alphaModFix/>
          </a:blip>
          <a:srcRect b="0" l="0" r="0" t="0"/>
          <a:stretch/>
        </p:blipFill>
        <p:spPr>
          <a:xfrm>
            <a:off x="365830" y="1349549"/>
            <a:ext cx="575931" cy="582747"/>
          </a:xfrm>
          <a:prstGeom prst="rect">
            <a:avLst/>
          </a:prstGeom>
          <a:noFill/>
          <a:ln>
            <a:noFill/>
          </a:ln>
        </p:spPr>
      </p:pic>
      <p:sp>
        <p:nvSpPr>
          <p:cNvPr id="241" name="Google Shape;241;p13"/>
          <p:cNvSpPr/>
          <p:nvPr/>
        </p:nvSpPr>
        <p:spPr>
          <a:xfrm>
            <a:off x="941761" y="1405702"/>
            <a:ext cx="7848671"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Taux typiques de consommation d'eau</a:t>
            </a:r>
            <a:endParaRPr sz="2000">
              <a:solidFill>
                <a:schemeClr val="dk1"/>
              </a:solidFill>
              <a:latin typeface="Calibri"/>
              <a:ea typeface="Calibri"/>
              <a:cs typeface="Calibri"/>
              <a:sym typeface="Calibri"/>
            </a:endParaRPr>
          </a:p>
        </p:txBody>
      </p:sp>
      <p:sp>
        <p:nvSpPr>
          <p:cNvPr id="242" name="Google Shape;242;p13"/>
          <p:cNvSpPr/>
          <p:nvPr/>
        </p:nvSpPr>
        <p:spPr>
          <a:xfrm>
            <a:off x="365830" y="1954927"/>
            <a:ext cx="8400288" cy="2308324"/>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chemeClr val="dk1"/>
              </a:buClr>
              <a:buSzPts val="1800"/>
              <a:buFont typeface="Courier New"/>
              <a:buChar char="o"/>
            </a:pPr>
            <a:r>
              <a:rPr lang="en-US" sz="1800">
                <a:solidFill>
                  <a:schemeClr val="dk1"/>
                </a:solidFill>
                <a:latin typeface="Calibri"/>
                <a:ea typeface="Calibri"/>
                <a:cs typeface="Calibri"/>
                <a:sym typeface="Calibri"/>
              </a:rPr>
              <a:t>Chasse d'eau des toilettes : 9 l </a:t>
            </a:r>
            <a:endParaRPr sz="1800">
              <a:solidFill>
                <a:schemeClr val="dk1"/>
              </a:solidFill>
              <a:latin typeface="Calibri"/>
              <a:ea typeface="Calibri"/>
              <a:cs typeface="Calibri"/>
              <a:sym typeface="Calibri"/>
            </a:endParaRPr>
          </a:p>
          <a:p>
            <a:pPr indent="-285750" lvl="0" marL="285750" marR="0" rtl="0" algn="l">
              <a:spcBef>
                <a:spcPts val="0"/>
              </a:spcBef>
              <a:spcAft>
                <a:spcPts val="0"/>
              </a:spcAft>
              <a:buClr>
                <a:schemeClr val="dk1"/>
              </a:buClr>
              <a:buSzPts val="1800"/>
              <a:buFont typeface="Courier New"/>
              <a:buChar char="o"/>
            </a:pPr>
            <a:r>
              <a:rPr lang="en-US" sz="1800">
                <a:solidFill>
                  <a:schemeClr val="dk1"/>
                </a:solidFill>
                <a:latin typeface="Calibri"/>
                <a:ea typeface="Calibri"/>
                <a:cs typeface="Calibri"/>
                <a:sym typeface="Calibri"/>
              </a:rPr>
              <a:t>Bain : 150 l </a:t>
            </a:r>
            <a:endParaRPr sz="1800">
              <a:solidFill>
                <a:schemeClr val="dk1"/>
              </a:solidFill>
              <a:latin typeface="Calibri"/>
              <a:ea typeface="Calibri"/>
              <a:cs typeface="Calibri"/>
              <a:sym typeface="Calibri"/>
            </a:endParaRPr>
          </a:p>
          <a:p>
            <a:pPr indent="-285750" lvl="0" marL="285750" marR="0" rtl="0" algn="l">
              <a:spcBef>
                <a:spcPts val="0"/>
              </a:spcBef>
              <a:spcAft>
                <a:spcPts val="0"/>
              </a:spcAft>
              <a:buClr>
                <a:schemeClr val="dk1"/>
              </a:buClr>
              <a:buSzPts val="1800"/>
              <a:buFont typeface="Courier New"/>
              <a:buChar char="o"/>
            </a:pPr>
            <a:r>
              <a:rPr lang="en-US" sz="1800">
                <a:solidFill>
                  <a:schemeClr val="dk1"/>
                </a:solidFill>
                <a:latin typeface="Calibri"/>
                <a:ea typeface="Calibri"/>
                <a:cs typeface="Calibri"/>
                <a:sym typeface="Calibri"/>
              </a:rPr>
              <a:t>Douche : 15 l/min</a:t>
            </a:r>
            <a:endParaRPr/>
          </a:p>
          <a:p>
            <a:pPr indent="-285750" lvl="0" marL="285750" marR="0" rtl="0" algn="l">
              <a:spcBef>
                <a:spcPts val="0"/>
              </a:spcBef>
              <a:spcAft>
                <a:spcPts val="0"/>
              </a:spcAft>
              <a:buClr>
                <a:schemeClr val="dk1"/>
              </a:buClr>
              <a:buSzPts val="1800"/>
              <a:buFont typeface="Courier New"/>
              <a:buChar char="o"/>
            </a:pPr>
            <a:r>
              <a:rPr lang="en-US" sz="1800">
                <a:solidFill>
                  <a:schemeClr val="dk1"/>
                </a:solidFill>
                <a:latin typeface="Calibri"/>
                <a:ea typeface="Calibri"/>
                <a:cs typeface="Calibri"/>
                <a:sym typeface="Calibri"/>
              </a:rPr>
              <a:t>Lavage des mains, du visage, des dents : 10-15 l/min </a:t>
            </a:r>
            <a:endParaRPr/>
          </a:p>
          <a:p>
            <a:pPr indent="-285750" lvl="0" marL="285750" marR="0" rtl="0" algn="l">
              <a:spcBef>
                <a:spcPts val="0"/>
              </a:spcBef>
              <a:spcAft>
                <a:spcPts val="0"/>
              </a:spcAft>
              <a:buClr>
                <a:schemeClr val="dk1"/>
              </a:buClr>
              <a:buSzPts val="1800"/>
              <a:buFont typeface="Courier New"/>
              <a:buChar char="o"/>
            </a:pPr>
            <a:r>
              <a:rPr lang="en-US" sz="1800">
                <a:solidFill>
                  <a:schemeClr val="dk1"/>
                </a:solidFill>
                <a:latin typeface="Calibri"/>
                <a:ea typeface="Calibri"/>
                <a:cs typeface="Calibri"/>
                <a:sym typeface="Calibri"/>
              </a:rPr>
              <a:t>Machine à laver : 150 l</a:t>
            </a:r>
            <a:endParaRPr sz="1800">
              <a:solidFill>
                <a:schemeClr val="dk1"/>
              </a:solidFill>
              <a:latin typeface="Calibri"/>
              <a:ea typeface="Calibri"/>
              <a:cs typeface="Calibri"/>
              <a:sym typeface="Calibri"/>
            </a:endParaRPr>
          </a:p>
          <a:p>
            <a:pPr indent="-285750" lvl="0" marL="285750" marR="0" rtl="0" algn="l">
              <a:spcBef>
                <a:spcPts val="0"/>
              </a:spcBef>
              <a:spcAft>
                <a:spcPts val="0"/>
              </a:spcAft>
              <a:buClr>
                <a:schemeClr val="dk1"/>
              </a:buClr>
              <a:buSzPts val="1800"/>
              <a:buFont typeface="Courier New"/>
              <a:buChar char="o"/>
            </a:pPr>
            <a:r>
              <a:rPr lang="en-US" sz="1800">
                <a:solidFill>
                  <a:schemeClr val="dk1"/>
                </a:solidFill>
                <a:latin typeface="Calibri"/>
                <a:ea typeface="Calibri"/>
                <a:cs typeface="Calibri"/>
                <a:sym typeface="Calibri"/>
              </a:rPr>
              <a:t>Lave-vaisselle : 50 l</a:t>
            </a:r>
            <a:endParaRPr sz="1800">
              <a:solidFill>
                <a:schemeClr val="dk1"/>
              </a:solidFill>
              <a:latin typeface="Calibri"/>
              <a:ea typeface="Calibri"/>
              <a:cs typeface="Calibri"/>
              <a:sym typeface="Calibri"/>
            </a:endParaRPr>
          </a:p>
          <a:p>
            <a:pPr indent="-285750" lvl="0" marL="285750" marR="0" rtl="0" algn="l">
              <a:spcBef>
                <a:spcPts val="0"/>
              </a:spcBef>
              <a:spcAft>
                <a:spcPts val="0"/>
              </a:spcAft>
              <a:buClr>
                <a:schemeClr val="dk1"/>
              </a:buClr>
              <a:buSzPts val="1800"/>
              <a:buFont typeface="Courier New"/>
              <a:buChar char="o"/>
            </a:pPr>
            <a:r>
              <a:rPr lang="en-US" sz="1800">
                <a:solidFill>
                  <a:schemeClr val="dk1"/>
                </a:solidFill>
                <a:latin typeface="Calibri"/>
                <a:ea typeface="Calibri"/>
                <a:cs typeface="Calibri"/>
                <a:sym typeface="Calibri"/>
              </a:rPr>
              <a:t>Laver fruits/légumes : 15 l/min</a:t>
            </a:r>
            <a:endParaRPr sz="1800">
              <a:solidFill>
                <a:schemeClr val="dk1"/>
              </a:solidFill>
              <a:latin typeface="Calibri"/>
              <a:ea typeface="Calibri"/>
              <a:cs typeface="Calibri"/>
              <a:sym typeface="Calibri"/>
            </a:endParaRPr>
          </a:p>
          <a:p>
            <a:pPr indent="-285750" lvl="0" marL="285750" marR="0" rtl="0" algn="l">
              <a:spcBef>
                <a:spcPts val="0"/>
              </a:spcBef>
              <a:spcAft>
                <a:spcPts val="0"/>
              </a:spcAft>
              <a:buClr>
                <a:schemeClr val="dk1"/>
              </a:buClr>
              <a:buSzPts val="1800"/>
              <a:buFont typeface="Courier New"/>
              <a:buChar char="o"/>
            </a:pPr>
            <a:r>
              <a:rPr lang="en-US" sz="1800">
                <a:solidFill>
                  <a:schemeClr val="dk1"/>
                </a:solidFill>
                <a:latin typeface="Calibri"/>
                <a:ea typeface="Calibri"/>
                <a:cs typeface="Calibri"/>
                <a:sym typeface="Calibri"/>
              </a:rPr>
              <a:t>Lave-vaisselle 150 l/jour </a:t>
            </a:r>
            <a:endParaRPr sz="1800">
              <a:solidFill>
                <a:schemeClr val="dk1"/>
              </a:solidFill>
              <a:latin typeface="Calibri"/>
              <a:ea typeface="Calibri"/>
              <a:cs typeface="Calibri"/>
              <a:sym typeface="Calibri"/>
            </a:endParaRPr>
          </a:p>
        </p:txBody>
      </p:sp>
      <p:pic>
        <p:nvPicPr>
          <p:cNvPr id="243" name="Google Shape;243;p13">
            <a:hlinkClick r:id="rId4"/>
          </p:cNvPr>
          <p:cNvPicPr preferRelativeResize="0"/>
          <p:nvPr/>
        </p:nvPicPr>
        <p:blipFill rotWithShape="1">
          <a:blip r:embed="rId5">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sp>
        <p:nvSpPr>
          <p:cNvPr id="249" name="Google Shape;249;p14"/>
          <p:cNvSpPr txBox="1"/>
          <p:nvPr>
            <p:ph idx="12" type="sldNum"/>
          </p:nvPr>
        </p:nvSpPr>
        <p:spPr>
          <a:xfrm>
            <a:off x="7042030" y="6553200"/>
            <a:ext cx="2133600" cy="3048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50" name="Google Shape;250;p14"/>
          <p:cNvSpPr txBox="1"/>
          <p:nvPr/>
        </p:nvSpPr>
        <p:spPr>
          <a:xfrm>
            <a:off x="268223" y="902208"/>
            <a:ext cx="7840607" cy="529777"/>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MÉTHODE D'ÉVALUATION - DONNÉES ESTIMÉES </a:t>
            </a:r>
            <a:endParaRPr/>
          </a:p>
        </p:txBody>
      </p:sp>
      <p:sp>
        <p:nvSpPr>
          <p:cNvPr id="251" name="Google Shape;251;p14"/>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lang="en-US" sz="2800"/>
              <a:t>C.2.3- CONSOMMATION D'EAU POTABLE </a:t>
            </a:r>
            <a:br>
              <a:rPr lang="en-US" sz="2800"/>
            </a:br>
            <a:r>
              <a:rPr lang="en-US" sz="2800"/>
              <a:t>DANS LES BÂTIMENTS RÉSIDENTIELS</a:t>
            </a:r>
            <a:endParaRPr/>
          </a:p>
        </p:txBody>
      </p:sp>
      <p:pic>
        <p:nvPicPr>
          <p:cNvPr id="252" name="Google Shape;252;p14"/>
          <p:cNvPicPr preferRelativeResize="0"/>
          <p:nvPr/>
        </p:nvPicPr>
        <p:blipFill rotWithShape="1">
          <a:blip r:embed="rId3">
            <a:alphaModFix/>
          </a:blip>
          <a:srcRect b="0" l="0" r="0" t="0"/>
          <a:stretch/>
        </p:blipFill>
        <p:spPr>
          <a:xfrm>
            <a:off x="1150491" y="2022627"/>
            <a:ext cx="6638778" cy="3355027"/>
          </a:xfrm>
          <a:prstGeom prst="rect">
            <a:avLst/>
          </a:prstGeom>
          <a:noFill/>
          <a:ln>
            <a:noFill/>
          </a:ln>
        </p:spPr>
      </p:pic>
      <p:pic>
        <p:nvPicPr>
          <p:cNvPr id="253" name="Google Shape;253;p14"/>
          <p:cNvPicPr preferRelativeResize="0"/>
          <p:nvPr/>
        </p:nvPicPr>
        <p:blipFill rotWithShape="1">
          <a:blip r:embed="rId4">
            <a:alphaModFix/>
          </a:blip>
          <a:srcRect b="0" l="0" r="0" t="0"/>
          <a:stretch/>
        </p:blipFill>
        <p:spPr>
          <a:xfrm>
            <a:off x="365830" y="1349549"/>
            <a:ext cx="575931" cy="582747"/>
          </a:xfrm>
          <a:prstGeom prst="rect">
            <a:avLst/>
          </a:prstGeom>
          <a:noFill/>
          <a:ln>
            <a:noFill/>
          </a:ln>
        </p:spPr>
      </p:pic>
      <p:sp>
        <p:nvSpPr>
          <p:cNvPr id="254" name="Google Shape;254;p14"/>
          <p:cNvSpPr txBox="1"/>
          <p:nvPr/>
        </p:nvSpPr>
        <p:spPr>
          <a:xfrm>
            <a:off x="1232398" y="5377654"/>
            <a:ext cx="6556872"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000">
                <a:solidFill>
                  <a:schemeClr val="dk1"/>
                </a:solidFill>
                <a:latin typeface="Calibri"/>
                <a:ea typeface="Calibri"/>
                <a:cs typeface="Calibri"/>
                <a:sym typeface="Calibri"/>
              </a:rPr>
              <a:t>Source : ANSI/ASHRAE/ICC/USGBC/IES Standard 189.1-2017</a:t>
            </a:r>
            <a:endParaRPr/>
          </a:p>
          <a:p>
            <a:pPr indent="0" lvl="0" marL="0" marR="0" rtl="0" algn="l">
              <a:spcBef>
                <a:spcPts val="0"/>
              </a:spcBef>
              <a:spcAft>
                <a:spcPts val="0"/>
              </a:spcAft>
              <a:buNone/>
            </a:pPr>
            <a:r>
              <a:rPr lang="en-US" sz="1000">
                <a:solidFill>
                  <a:schemeClr val="dk1"/>
                </a:solidFill>
                <a:latin typeface="Calibri"/>
                <a:ea typeface="Calibri"/>
                <a:cs typeface="Calibri"/>
                <a:sym typeface="Calibri"/>
              </a:rPr>
              <a:t>https://www.ashrae.org/technical-resources/bookstore/standard-189-1 </a:t>
            </a:r>
            <a:endParaRPr sz="1000">
              <a:solidFill>
                <a:schemeClr val="dk1"/>
              </a:solidFill>
              <a:latin typeface="Calibri"/>
              <a:ea typeface="Calibri"/>
              <a:cs typeface="Calibri"/>
              <a:sym typeface="Calibri"/>
            </a:endParaRPr>
          </a:p>
        </p:txBody>
      </p:sp>
      <p:sp>
        <p:nvSpPr>
          <p:cNvPr id="255" name="Google Shape;255;p14"/>
          <p:cNvSpPr/>
          <p:nvPr/>
        </p:nvSpPr>
        <p:spPr>
          <a:xfrm>
            <a:off x="941761" y="1405702"/>
            <a:ext cx="7848671"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Exigences minimales en matière de consommation d</a:t>
            </a:r>
            <a:r>
              <a:rPr lang="en-US" sz="2000">
                <a:solidFill>
                  <a:schemeClr val="dk1"/>
                </a:solidFill>
                <a:latin typeface="Calibri"/>
                <a:ea typeface="Calibri"/>
                <a:cs typeface="Calibri"/>
                <a:sym typeface="Calibri"/>
              </a:rPr>
              <a:t>'</a:t>
            </a:r>
            <a:r>
              <a:rPr b="1" lang="en-US" sz="2000">
                <a:solidFill>
                  <a:schemeClr val="dk1"/>
                </a:solidFill>
                <a:latin typeface="Calibri"/>
                <a:ea typeface="Calibri"/>
                <a:cs typeface="Calibri"/>
                <a:sym typeface="Calibri"/>
              </a:rPr>
              <a:t>eau</a:t>
            </a:r>
            <a:r>
              <a:rPr lang="en-US" sz="2000">
                <a:solidFill>
                  <a:schemeClr val="dk1"/>
                </a:solidFill>
                <a:latin typeface="Calibri"/>
                <a:ea typeface="Calibri"/>
                <a:cs typeface="Calibri"/>
                <a:sym typeface="Calibri"/>
              </a:rPr>
              <a:t> dans les « bâtiments écologiques »</a:t>
            </a:r>
            <a:endParaRPr sz="2000">
              <a:solidFill>
                <a:schemeClr val="dk1"/>
              </a:solidFill>
              <a:latin typeface="Calibri"/>
              <a:ea typeface="Calibri"/>
              <a:cs typeface="Calibri"/>
              <a:sym typeface="Calibri"/>
            </a:endParaRPr>
          </a:p>
        </p:txBody>
      </p:sp>
      <p:pic>
        <p:nvPicPr>
          <p:cNvPr id="256" name="Google Shape;256;p14">
            <a:hlinkClick r:id="rId5"/>
          </p:cNvPr>
          <p:cNvPicPr preferRelativeResize="0"/>
          <p:nvPr/>
        </p:nvPicPr>
        <p:blipFill rotWithShape="1">
          <a:blip r:embed="rId6">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15"/>
          <p:cNvSpPr txBox="1"/>
          <p:nvPr>
            <p:ph idx="1" type="body"/>
          </p:nvPr>
        </p:nvSpPr>
        <p:spPr>
          <a:xfrm>
            <a:off x="268224" y="1048512"/>
            <a:ext cx="8627298" cy="4754880"/>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MÉTHODE D'ÉVALUATION - DONNÉES ESTIMÉES </a:t>
            </a:r>
            <a:endParaRPr/>
          </a:p>
          <a:p>
            <a:pPr indent="0" lvl="0" marL="0" marR="0" rtl="0" algn="l">
              <a:lnSpc>
                <a:spcPct val="80000"/>
              </a:lnSpc>
              <a:spcBef>
                <a:spcPts val="480"/>
              </a:spcBef>
              <a:spcAft>
                <a:spcPts val="0"/>
              </a:spcAft>
              <a:buClr>
                <a:schemeClr val="dk1"/>
              </a:buClr>
              <a:buSzPts val="2400"/>
              <a:buFont typeface="Arial"/>
              <a:buNone/>
            </a:pPr>
            <a:r>
              <a:t/>
            </a:r>
            <a:endParaRPr b="1" i="0" sz="2400" u="sng" cap="none" strike="noStrike">
              <a:solidFill>
                <a:schemeClr val="dk1"/>
              </a:solidFill>
              <a:latin typeface="Calibri"/>
              <a:ea typeface="Calibri"/>
              <a:cs typeface="Calibri"/>
              <a:sym typeface="Calibri"/>
            </a:endParaRPr>
          </a:p>
          <a:p>
            <a:pPr indent="-457200" lvl="0" marL="457200" marR="0" rtl="0" algn="l">
              <a:lnSpc>
                <a:spcPct val="80000"/>
              </a:lnSpc>
              <a:spcBef>
                <a:spcPts val="480"/>
              </a:spcBef>
              <a:spcAft>
                <a:spcPts val="0"/>
              </a:spcAft>
              <a:buClr>
                <a:schemeClr val="dk1"/>
              </a:buClr>
              <a:buSzPts val="2400"/>
              <a:buFont typeface="Calibri"/>
              <a:buAutoNum type="arabicPeriod" startAt="2"/>
            </a:pPr>
            <a:r>
              <a:rPr b="0" i="0" lang="en-US" sz="2400" u="none" cap="none" strike="noStrike">
                <a:solidFill>
                  <a:schemeClr val="dk1"/>
                </a:solidFill>
                <a:latin typeface="Calibri"/>
                <a:ea typeface="Calibri"/>
                <a:cs typeface="Calibri"/>
                <a:sym typeface="Calibri"/>
              </a:rPr>
              <a:t>Additionner la consommation annuelle d'eau potable de chaque bâtiment à la </a:t>
            </a:r>
            <a:r>
              <a:rPr b="1" i="0" lang="en-US" sz="2400" u="none" cap="none" strike="noStrike">
                <a:solidFill>
                  <a:schemeClr val="dk1"/>
                </a:solidFill>
                <a:latin typeface="Calibri"/>
                <a:ea typeface="Calibri"/>
                <a:cs typeface="Calibri"/>
                <a:sym typeface="Calibri"/>
              </a:rPr>
              <a:t>consommation totale annuelle totale</a:t>
            </a:r>
            <a:r>
              <a:rPr b="0" i="0" lang="en-US" sz="2400" u="none" cap="none" strike="noStrike">
                <a:solidFill>
                  <a:schemeClr val="dk1"/>
                </a:solidFill>
                <a:latin typeface="Calibri"/>
                <a:ea typeface="Calibri"/>
                <a:cs typeface="Calibri"/>
                <a:sym typeface="Calibri"/>
              </a:rPr>
              <a:t> agrégée d'</a:t>
            </a:r>
            <a:r>
              <a:rPr b="1" i="0" lang="en-US" sz="2400" u="none" cap="none" strike="noStrike">
                <a:solidFill>
                  <a:schemeClr val="dk1"/>
                </a:solidFill>
                <a:latin typeface="Calibri"/>
                <a:ea typeface="Calibri"/>
                <a:cs typeface="Calibri"/>
                <a:sym typeface="Calibri"/>
              </a:rPr>
              <a:t>eau potable </a:t>
            </a:r>
            <a:r>
              <a:rPr b="0" i="0" lang="en-US" sz="2400" u="none" cap="none" strike="noStrike">
                <a:solidFill>
                  <a:schemeClr val="dk1"/>
                </a:solidFill>
                <a:latin typeface="Calibri"/>
                <a:ea typeface="Calibri"/>
                <a:cs typeface="Calibri"/>
                <a:sym typeface="Calibri"/>
              </a:rPr>
              <a:t>[l]. </a:t>
            </a:r>
            <a:endParaRPr b="0" i="0" sz="2400" u="none" cap="none" strike="noStrike">
              <a:solidFill>
                <a:schemeClr val="dk1"/>
              </a:solidFill>
              <a:latin typeface="Calibri"/>
              <a:ea typeface="Calibri"/>
              <a:cs typeface="Calibri"/>
              <a:sym typeface="Calibri"/>
            </a:endParaRPr>
          </a:p>
          <a:p>
            <a:pPr indent="-165100" lvl="0" marL="228600" marR="0" rtl="0" algn="l">
              <a:lnSpc>
                <a:spcPct val="80000"/>
              </a:lnSpc>
              <a:spcBef>
                <a:spcPts val="200"/>
              </a:spcBef>
              <a:spcAft>
                <a:spcPts val="0"/>
              </a:spcAft>
              <a:buClr>
                <a:schemeClr val="dk1"/>
              </a:buClr>
              <a:buSzPts val="1000"/>
              <a:buFont typeface="Calibri"/>
              <a:buNone/>
            </a:pPr>
            <a:r>
              <a:t/>
            </a:r>
            <a:endParaRPr b="0" i="0" sz="1000" u="none" cap="none" strike="noStrike">
              <a:solidFill>
                <a:schemeClr val="dk1"/>
              </a:solidFill>
              <a:latin typeface="Calibri"/>
              <a:ea typeface="Calibri"/>
              <a:cs typeface="Calibri"/>
              <a:sym typeface="Calibri"/>
            </a:endParaRPr>
          </a:p>
          <a:p>
            <a:pPr indent="-457200" lvl="0" marL="457200" marR="0" rtl="0" algn="l">
              <a:lnSpc>
                <a:spcPct val="80000"/>
              </a:lnSpc>
              <a:spcBef>
                <a:spcPts val="480"/>
              </a:spcBef>
              <a:spcAft>
                <a:spcPts val="0"/>
              </a:spcAft>
              <a:buClr>
                <a:schemeClr val="dk1"/>
              </a:buClr>
              <a:buSzPts val="2400"/>
              <a:buFont typeface="Calibri"/>
              <a:buAutoNum type="arabicPeriod" startAt="2"/>
            </a:pPr>
            <a:r>
              <a:rPr b="0" i="0" lang="en-US" sz="2400" u="none" cap="none" strike="noStrike">
                <a:solidFill>
                  <a:schemeClr val="dk1"/>
                </a:solidFill>
                <a:latin typeface="Calibri"/>
                <a:ea typeface="Calibri"/>
                <a:cs typeface="Calibri"/>
                <a:sym typeface="Calibri"/>
              </a:rPr>
              <a:t>Estimer le </a:t>
            </a:r>
            <a:r>
              <a:rPr b="1" i="0" lang="en-US" sz="2400" u="none" cap="none" strike="noStrike">
                <a:solidFill>
                  <a:schemeClr val="dk1"/>
                </a:solidFill>
                <a:latin typeface="Calibri"/>
                <a:ea typeface="Calibri"/>
                <a:cs typeface="Calibri"/>
                <a:sym typeface="Calibri"/>
              </a:rPr>
              <a:t>nombre total d’occupants des bâtiments résidentiels</a:t>
            </a:r>
            <a:r>
              <a:rPr b="0" i="0" lang="en-US" sz="2400" u="none" cap="none" strike="noStrike">
                <a:solidFill>
                  <a:schemeClr val="dk1"/>
                </a:solidFill>
                <a:latin typeface="Calibri"/>
                <a:ea typeface="Calibri"/>
                <a:cs typeface="Calibri"/>
                <a:sym typeface="Calibri"/>
              </a:rPr>
              <a:t>.</a:t>
            </a:r>
            <a:endParaRPr/>
          </a:p>
          <a:p>
            <a:pPr indent="-304800" lvl="0" marL="457200" marR="0" rtl="0" algn="l">
              <a:lnSpc>
                <a:spcPct val="80000"/>
              </a:lnSpc>
              <a:spcBef>
                <a:spcPts val="480"/>
              </a:spcBef>
              <a:spcAft>
                <a:spcPts val="0"/>
              </a:spcAft>
              <a:buClr>
                <a:schemeClr val="dk1"/>
              </a:buClr>
              <a:buSzPts val="2400"/>
              <a:buFont typeface="Calibri"/>
              <a:buNone/>
            </a:pPr>
            <a:r>
              <a:t/>
            </a:r>
            <a:endParaRPr b="0" i="0" sz="2400" u="none" cap="none" strike="noStrike">
              <a:solidFill>
                <a:schemeClr val="dk1"/>
              </a:solidFill>
              <a:latin typeface="Calibri"/>
              <a:ea typeface="Calibri"/>
              <a:cs typeface="Calibri"/>
              <a:sym typeface="Calibri"/>
            </a:endParaRPr>
          </a:p>
          <a:p>
            <a:pPr indent="-457200" lvl="0" marL="457200" marR="0" rtl="0" algn="l">
              <a:lnSpc>
                <a:spcPct val="80000"/>
              </a:lnSpc>
              <a:spcBef>
                <a:spcPts val="480"/>
              </a:spcBef>
              <a:spcAft>
                <a:spcPts val="0"/>
              </a:spcAft>
              <a:buClr>
                <a:schemeClr val="dk1"/>
              </a:buClr>
              <a:buSzPts val="2400"/>
              <a:buFont typeface="Calibri"/>
              <a:buAutoNum type="arabicPeriod" startAt="2"/>
            </a:pPr>
            <a:r>
              <a:rPr b="0" i="0" lang="en-US" sz="2400" u="none" cap="none" strike="noStrike">
                <a:solidFill>
                  <a:schemeClr val="dk1"/>
                </a:solidFill>
                <a:latin typeface="Calibri"/>
                <a:ea typeface="Calibri"/>
                <a:cs typeface="Calibri"/>
                <a:sym typeface="Calibri"/>
              </a:rPr>
              <a:t>Calculer la valeur de l’indicateur comme suit : </a:t>
            </a:r>
            <a:r>
              <a:rPr b="1" i="0" lang="en-US" sz="2400" u="none" cap="none" strike="noStrike">
                <a:solidFill>
                  <a:schemeClr val="dk1"/>
                </a:solidFill>
                <a:latin typeface="Calibri"/>
                <a:ea typeface="Calibri"/>
                <a:cs typeface="Calibri"/>
                <a:sym typeface="Calibri"/>
              </a:rPr>
              <a:t>consommation </a:t>
            </a:r>
            <a:r>
              <a:rPr b="0" i="0" lang="en-US" sz="2400" u="none" cap="none" strike="noStrike">
                <a:solidFill>
                  <a:schemeClr val="dk1"/>
                </a:solidFill>
                <a:latin typeface="Calibri"/>
                <a:ea typeface="Calibri"/>
                <a:cs typeface="Calibri"/>
                <a:sym typeface="Calibri"/>
              </a:rPr>
              <a:t>annuelle totale d’</a:t>
            </a:r>
            <a:r>
              <a:rPr b="1" i="0" lang="en-US" sz="2400" u="none" cap="none" strike="noStrike">
                <a:solidFill>
                  <a:schemeClr val="dk1"/>
                </a:solidFill>
                <a:latin typeface="Calibri"/>
                <a:ea typeface="Calibri"/>
                <a:cs typeface="Calibri"/>
                <a:sym typeface="Calibri"/>
              </a:rPr>
              <a:t>eau potable </a:t>
            </a:r>
            <a:r>
              <a:rPr b="0" i="0" lang="en-US" sz="2200" u="none" cap="none" strike="noStrike">
                <a:solidFill>
                  <a:srgbClr val="76923C"/>
                </a:solidFill>
                <a:latin typeface="Calibri"/>
                <a:ea typeface="Calibri"/>
                <a:cs typeface="Calibri"/>
                <a:sym typeface="Calibri"/>
              </a:rPr>
              <a:t>(étape 2) </a:t>
            </a:r>
            <a:r>
              <a:rPr b="0" i="0" lang="en-US" sz="2400" u="none" cap="none" strike="noStrike">
                <a:solidFill>
                  <a:schemeClr val="dk1"/>
                </a:solidFill>
                <a:latin typeface="Calibri"/>
                <a:ea typeface="Calibri"/>
                <a:cs typeface="Calibri"/>
                <a:sym typeface="Calibri"/>
              </a:rPr>
              <a:t>/ nombre d’</a:t>
            </a:r>
            <a:r>
              <a:rPr b="1" i="0" lang="en-US" sz="2400" u="none" cap="none" strike="noStrike">
                <a:solidFill>
                  <a:schemeClr val="dk1"/>
                </a:solidFill>
                <a:latin typeface="Calibri"/>
                <a:ea typeface="Calibri"/>
                <a:cs typeface="Calibri"/>
                <a:sym typeface="Calibri"/>
              </a:rPr>
              <a:t>occupants </a:t>
            </a:r>
            <a:r>
              <a:rPr b="0" i="0" lang="en-US" sz="2200" u="none" cap="none" strike="noStrike">
                <a:solidFill>
                  <a:srgbClr val="76923C"/>
                </a:solidFill>
                <a:latin typeface="Calibri"/>
                <a:ea typeface="Calibri"/>
                <a:cs typeface="Calibri"/>
                <a:sym typeface="Calibri"/>
              </a:rPr>
              <a:t>(étape 3)</a:t>
            </a:r>
            <a:r>
              <a:rPr b="0" i="0" lang="en-US" sz="2400" u="none" cap="none" strike="noStrike">
                <a:solidFill>
                  <a:schemeClr val="dk1"/>
                </a:solidFill>
                <a:latin typeface="Calibri"/>
                <a:ea typeface="Calibri"/>
                <a:cs typeface="Calibri"/>
                <a:sym typeface="Calibri"/>
              </a:rPr>
              <a:t>, [l /occupant]. </a:t>
            </a:r>
            <a:endParaRPr b="0" i="0" sz="2400" u="none" cap="none" strike="noStrike">
              <a:solidFill>
                <a:schemeClr val="dk1"/>
              </a:solidFill>
              <a:latin typeface="Calibri"/>
              <a:ea typeface="Calibri"/>
              <a:cs typeface="Calibri"/>
              <a:sym typeface="Calibri"/>
            </a:endParaRPr>
          </a:p>
        </p:txBody>
      </p:sp>
      <p:sp>
        <p:nvSpPr>
          <p:cNvPr id="262" name="Google Shape;262;p15"/>
          <p:cNvSpPr txBox="1"/>
          <p:nvPr>
            <p:ph idx="12" type="sldNum"/>
          </p:nvPr>
        </p:nvSpPr>
        <p:spPr>
          <a:xfrm>
            <a:off x="7000469" y="6625647"/>
            <a:ext cx="2133600" cy="232353"/>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63" name="Google Shape;263;p15"/>
          <p:cNvSpPr txBox="1"/>
          <p:nvPr/>
        </p:nvSpPr>
        <p:spPr>
          <a:xfrm>
            <a:off x="0" y="0"/>
            <a:ext cx="9144000" cy="699796"/>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Clr>
                <a:srgbClr val="7F7F7F"/>
              </a:buClr>
              <a:buSzPts val="2800"/>
              <a:buFont typeface="Calibri"/>
              <a:buNone/>
            </a:pPr>
            <a:r>
              <a:rPr b="1" lang="en-US" sz="2800">
                <a:solidFill>
                  <a:srgbClr val="7F7F7F"/>
                </a:solidFill>
                <a:latin typeface="Calibri"/>
                <a:ea typeface="Calibri"/>
                <a:cs typeface="Calibri"/>
                <a:sym typeface="Calibri"/>
              </a:rPr>
              <a:t>C.2.3- CONSOMMATION D'EAU POTABLE </a:t>
            </a:r>
            <a:endParaRPr b="1" sz="2800">
              <a:solidFill>
                <a:srgbClr val="7F7F7F"/>
              </a:solidFill>
              <a:latin typeface="Calibri"/>
              <a:ea typeface="Calibri"/>
              <a:cs typeface="Calibri"/>
              <a:sym typeface="Calibri"/>
            </a:endParaRPr>
          </a:p>
          <a:p>
            <a:pPr indent="0" lvl="0" marL="0" marR="0" rtl="0" algn="ctr">
              <a:spcBef>
                <a:spcPts val="0"/>
              </a:spcBef>
              <a:spcAft>
                <a:spcPts val="0"/>
              </a:spcAft>
              <a:buClr>
                <a:srgbClr val="7F7F7F"/>
              </a:buClr>
              <a:buSzPts val="2800"/>
              <a:buFont typeface="Calibri"/>
              <a:buNone/>
            </a:pPr>
            <a:r>
              <a:rPr b="1" lang="en-US" sz="2800">
                <a:solidFill>
                  <a:srgbClr val="7F7F7F"/>
                </a:solidFill>
                <a:latin typeface="Calibri"/>
                <a:ea typeface="Calibri"/>
                <a:cs typeface="Calibri"/>
                <a:sym typeface="Calibri"/>
              </a:rPr>
              <a:t>DANS LES BÂTIMENTS RÉSIDENTIELS</a:t>
            </a:r>
            <a:endParaRPr/>
          </a:p>
        </p:txBody>
      </p:sp>
      <p:pic>
        <p:nvPicPr>
          <p:cNvPr id="264" name="Google Shape;264;p15">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grpSp>
        <p:nvGrpSpPr>
          <p:cNvPr id="265" name="Google Shape;265;p15"/>
          <p:cNvGrpSpPr/>
          <p:nvPr/>
        </p:nvGrpSpPr>
        <p:grpSpPr>
          <a:xfrm>
            <a:off x="6902148" y="5240931"/>
            <a:ext cx="1705581" cy="1124922"/>
            <a:chOff x="6902148" y="5240931"/>
            <a:chExt cx="1705581" cy="1124922"/>
          </a:xfrm>
        </p:grpSpPr>
        <p:pic>
          <p:nvPicPr>
            <p:cNvPr id="266" name="Google Shape;266;p15"/>
            <p:cNvPicPr preferRelativeResize="0"/>
            <p:nvPr/>
          </p:nvPicPr>
          <p:blipFill rotWithShape="1">
            <a:blip r:embed="rId5">
              <a:alphaModFix/>
            </a:blip>
            <a:srcRect b="0" l="0" r="0" t="0"/>
            <a:stretch/>
          </p:blipFill>
          <p:spPr>
            <a:xfrm>
              <a:off x="6902148" y="5240931"/>
              <a:ext cx="1701754" cy="1124922"/>
            </a:xfrm>
            <a:prstGeom prst="rect">
              <a:avLst/>
            </a:prstGeom>
            <a:noFill/>
            <a:ln>
              <a:noFill/>
            </a:ln>
          </p:spPr>
        </p:pic>
        <p:sp>
          <p:nvSpPr>
            <p:cNvPr id="267" name="Google Shape;267;p15"/>
            <p:cNvSpPr/>
            <p:nvPr/>
          </p:nvSpPr>
          <p:spPr>
            <a:xfrm>
              <a:off x="7010400" y="5782776"/>
              <a:ext cx="1597329" cy="4001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u="sng">
                  <a:solidFill>
                    <a:srgbClr val="FF0000"/>
                  </a:solidFill>
                  <a:latin typeface="Calibri"/>
                  <a:ea typeface="Calibri"/>
                  <a:cs typeface="Calibri"/>
                  <a:sym typeface="Calibri"/>
                </a:rPr>
                <a:t>l /occupant</a:t>
              </a:r>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 name="Shape 272"/>
        <p:cNvGrpSpPr/>
        <p:nvPr/>
      </p:nvGrpSpPr>
      <p:grpSpPr>
        <a:xfrm>
          <a:off x="0" y="0"/>
          <a:ext cx="0" cy="0"/>
          <a:chOff x="0" y="0"/>
          <a:chExt cx="0" cy="0"/>
        </a:xfrm>
      </p:grpSpPr>
      <p:sp>
        <p:nvSpPr>
          <p:cNvPr id="273" name="Google Shape;273;p16"/>
          <p:cNvSpPr txBox="1"/>
          <p:nvPr>
            <p:ph idx="12" type="sldNum"/>
          </p:nvPr>
        </p:nvSpPr>
        <p:spPr>
          <a:xfrm>
            <a:off x="7010400" y="6535652"/>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74" name="Google Shape;274;p16"/>
          <p:cNvSpPr txBox="1"/>
          <p:nvPr/>
        </p:nvSpPr>
        <p:spPr>
          <a:xfrm>
            <a:off x="0" y="0"/>
            <a:ext cx="9144000" cy="731837"/>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Clr>
                <a:srgbClr val="7F7F7F"/>
              </a:buClr>
              <a:buSzPts val="2800"/>
              <a:buFont typeface="Calibri"/>
              <a:buNone/>
            </a:pPr>
            <a:r>
              <a:rPr b="1" lang="en-US" sz="2800">
                <a:solidFill>
                  <a:srgbClr val="7F7F7F"/>
                </a:solidFill>
                <a:latin typeface="Calibri"/>
                <a:ea typeface="Calibri"/>
                <a:cs typeface="Calibri"/>
                <a:sym typeface="Calibri"/>
              </a:rPr>
              <a:t>C.2.3- CONSOMMATION D'EAU POTABLE </a:t>
            </a:r>
            <a:endParaRPr b="1" sz="2800">
              <a:solidFill>
                <a:srgbClr val="7F7F7F"/>
              </a:solidFill>
              <a:latin typeface="Calibri"/>
              <a:ea typeface="Calibri"/>
              <a:cs typeface="Calibri"/>
              <a:sym typeface="Calibri"/>
            </a:endParaRPr>
          </a:p>
          <a:p>
            <a:pPr indent="0" lvl="0" marL="0" marR="0" rtl="0" algn="ctr">
              <a:spcBef>
                <a:spcPts val="0"/>
              </a:spcBef>
              <a:spcAft>
                <a:spcPts val="0"/>
              </a:spcAft>
              <a:buClr>
                <a:srgbClr val="7F7F7F"/>
              </a:buClr>
              <a:buSzPts val="2800"/>
              <a:buFont typeface="Calibri"/>
              <a:buNone/>
            </a:pPr>
            <a:r>
              <a:rPr b="1" lang="en-US" sz="2800">
                <a:solidFill>
                  <a:srgbClr val="7F7F7F"/>
                </a:solidFill>
                <a:latin typeface="Calibri"/>
                <a:ea typeface="Calibri"/>
                <a:cs typeface="Calibri"/>
                <a:sym typeface="Calibri"/>
              </a:rPr>
              <a:t>DANS LES BÂTIMENTS RÉSIDENTIELS</a:t>
            </a:r>
            <a:endParaRPr b="1" sz="2800">
              <a:solidFill>
                <a:srgbClr val="7F7F7F"/>
              </a:solidFill>
              <a:latin typeface="Calibri"/>
              <a:ea typeface="Calibri"/>
              <a:cs typeface="Calibri"/>
              <a:sym typeface="Calibri"/>
            </a:endParaRPr>
          </a:p>
        </p:txBody>
      </p:sp>
      <p:sp>
        <p:nvSpPr>
          <p:cNvPr id="275" name="Google Shape;275;p16"/>
          <p:cNvSpPr txBox="1"/>
          <p:nvPr/>
        </p:nvSpPr>
        <p:spPr>
          <a:xfrm>
            <a:off x="268224" y="811776"/>
            <a:ext cx="7840606" cy="529777"/>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RÉFÉRENCES et NORMES</a:t>
            </a:r>
            <a:endParaRPr sz="2400">
              <a:solidFill>
                <a:schemeClr val="dk1"/>
              </a:solidFill>
              <a:latin typeface="Calibri"/>
              <a:ea typeface="Calibri"/>
              <a:cs typeface="Calibri"/>
              <a:sym typeface="Calibri"/>
            </a:endParaRPr>
          </a:p>
        </p:txBody>
      </p:sp>
      <p:sp>
        <p:nvSpPr>
          <p:cNvPr id="276" name="Google Shape;276;p16"/>
          <p:cNvSpPr txBox="1"/>
          <p:nvPr/>
        </p:nvSpPr>
        <p:spPr>
          <a:xfrm>
            <a:off x="243150" y="1248528"/>
            <a:ext cx="8900850" cy="4911113"/>
          </a:xfrm>
          <a:prstGeom prst="rect">
            <a:avLst/>
          </a:prstGeom>
          <a:noFill/>
          <a:ln>
            <a:noFill/>
          </a:ln>
        </p:spPr>
        <p:txBody>
          <a:bodyPr anchorCtr="0" anchor="t" bIns="45700" lIns="91425" spcFirstLastPara="1" rIns="91425" wrap="square" tIns="45700">
            <a:noAutofit/>
          </a:bodyPr>
          <a:lstStyle/>
          <a:p>
            <a:pPr indent="-395288" lvl="0" marL="395288" marR="0" rtl="0" algn="l">
              <a:spcBef>
                <a:spcPts val="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Directive 98/83/CE du Conseil </a:t>
            </a:r>
            <a:r>
              <a:rPr lang="en-US" sz="2000">
                <a:solidFill>
                  <a:schemeClr val="dk1"/>
                </a:solidFill>
                <a:latin typeface="Calibri"/>
                <a:ea typeface="Calibri"/>
                <a:cs typeface="Calibri"/>
                <a:sym typeface="Calibri"/>
              </a:rPr>
              <a:t>relative à la qualité des eaux destinées à la consommation humaine Bruxelles : Conseil européen. </a:t>
            </a:r>
            <a:r>
              <a:rPr lang="en-US" sz="1000">
                <a:solidFill>
                  <a:schemeClr val="dk1"/>
                </a:solidFill>
                <a:latin typeface="Calibri"/>
                <a:ea typeface="Calibri"/>
                <a:cs typeface="Calibri"/>
                <a:sym typeface="Calibri"/>
              </a:rPr>
              <a:t>http://data.europa.eu/eli/dir/1998/83/oj</a:t>
            </a:r>
            <a:endParaRPr/>
          </a:p>
          <a:p>
            <a:pPr indent="-447675" lvl="0" marL="447675" marR="0" rtl="0" algn="l">
              <a:spcBef>
                <a:spcPts val="40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COM(2017) 753 final 2017/0332 (COD) </a:t>
            </a:r>
            <a:r>
              <a:rPr lang="en-US" sz="2000">
                <a:solidFill>
                  <a:schemeClr val="dk1"/>
                </a:solidFill>
                <a:latin typeface="Calibri"/>
                <a:ea typeface="Calibri"/>
                <a:cs typeface="Calibri"/>
                <a:sym typeface="Calibri"/>
              </a:rPr>
              <a:t>Proposition de directive du Parlement européen relative à la qualité des eaux destinées à la consommation humaine (refonte). Bruxelles : Commission européenne. </a:t>
            </a:r>
            <a:r>
              <a:rPr lang="en-US" sz="1000">
                <a:solidFill>
                  <a:schemeClr val="dk1"/>
                </a:solidFill>
                <a:latin typeface="Calibri"/>
                <a:ea typeface="Calibri"/>
                <a:cs typeface="Calibri"/>
                <a:sym typeface="Calibri"/>
              </a:rPr>
              <a:t>https://eur-lex.europa.eu/legal-content/EN/TXT/?uri=CELEX%3A52017PC0753</a:t>
            </a:r>
            <a:endParaRPr/>
          </a:p>
          <a:p>
            <a:pPr indent="-447675" lvl="0" marL="447675" marR="0" rtl="0" algn="l">
              <a:spcBef>
                <a:spcPts val="40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Directive (UE) 2020/2184 </a:t>
            </a:r>
            <a:r>
              <a:rPr lang="en-US" sz="2000">
                <a:solidFill>
                  <a:schemeClr val="dk1"/>
                </a:solidFill>
                <a:latin typeface="Calibri"/>
                <a:ea typeface="Calibri"/>
                <a:cs typeface="Calibri"/>
                <a:sym typeface="Calibri"/>
              </a:rPr>
              <a:t>du Parlement européen relative à la qualité des eaux destinées à la consommation humaine (refonte). </a:t>
            </a:r>
            <a:r>
              <a:rPr b="1" lang="en-US" sz="2000">
                <a:solidFill>
                  <a:schemeClr val="dk1"/>
                </a:solidFill>
                <a:latin typeface="Calibri"/>
                <a:ea typeface="Calibri"/>
                <a:cs typeface="Calibri"/>
                <a:sym typeface="Calibri"/>
              </a:rPr>
              <a:t>). </a:t>
            </a:r>
            <a:r>
              <a:rPr lang="en-US" sz="2000">
                <a:solidFill>
                  <a:schemeClr val="dk1"/>
                </a:solidFill>
                <a:latin typeface="Calibri"/>
                <a:ea typeface="Calibri"/>
                <a:cs typeface="Calibri"/>
                <a:sym typeface="Calibri"/>
              </a:rPr>
              <a:t>Bruxelles : Commission européenne. </a:t>
            </a:r>
            <a:r>
              <a:rPr lang="en-US" sz="1000">
                <a:solidFill>
                  <a:schemeClr val="dk1"/>
                </a:solidFill>
                <a:latin typeface="Calibri"/>
                <a:ea typeface="Calibri"/>
                <a:cs typeface="Calibri"/>
                <a:sym typeface="Calibri"/>
              </a:rPr>
              <a:t>http://data.europa.eu/eli/dir/2020/2184/oj</a:t>
            </a:r>
            <a:endParaRPr/>
          </a:p>
          <a:p>
            <a:pPr indent="-447675" lvl="0" marL="447675" marR="0" rtl="0" algn="l">
              <a:spcBef>
                <a:spcPts val="40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EU Environment - Water,</a:t>
            </a:r>
            <a:r>
              <a:rPr lang="en-US" sz="2000">
                <a:solidFill>
                  <a:schemeClr val="dk1"/>
                </a:solidFill>
                <a:latin typeface="Calibri"/>
                <a:ea typeface="Calibri"/>
                <a:cs typeface="Calibri"/>
                <a:sym typeface="Calibri"/>
              </a:rPr>
              <a:t> Commission européenne. </a:t>
            </a:r>
            <a:r>
              <a:rPr lang="en-US" sz="1000">
                <a:solidFill>
                  <a:schemeClr val="dk1"/>
                </a:solidFill>
                <a:latin typeface="Calibri"/>
                <a:ea typeface="Calibri"/>
                <a:cs typeface="Calibri"/>
                <a:sym typeface="Calibri"/>
              </a:rPr>
              <a:t>https://ec.europa.eu/environment/water/index_en.htm</a:t>
            </a:r>
            <a:endParaRPr/>
          </a:p>
          <a:p>
            <a:pPr indent="-447675" lvl="0" marL="447675" marR="0" rtl="0" algn="l">
              <a:spcBef>
                <a:spcPts val="400"/>
              </a:spcBef>
              <a:spcAft>
                <a:spcPts val="0"/>
              </a:spcAft>
              <a:buClr>
                <a:schemeClr val="dk1"/>
              </a:buClr>
              <a:buSzPts val="2000"/>
              <a:buFont typeface="Arial"/>
              <a:buNone/>
            </a:pPr>
            <a:r>
              <a:t/>
            </a:r>
            <a:endParaRPr sz="2000">
              <a:solidFill>
                <a:schemeClr val="dk1"/>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 name="Shape 280"/>
        <p:cNvGrpSpPr/>
        <p:nvPr/>
      </p:nvGrpSpPr>
      <p:grpSpPr>
        <a:xfrm>
          <a:off x="0" y="0"/>
          <a:ext cx="0" cy="0"/>
          <a:chOff x="0" y="0"/>
          <a:chExt cx="0" cy="0"/>
        </a:xfrm>
      </p:grpSpPr>
      <p:sp>
        <p:nvSpPr>
          <p:cNvPr id="281" name="Google Shape;281;p17"/>
          <p:cNvSpPr txBox="1"/>
          <p:nvPr>
            <p:ph idx="12" type="sldNum"/>
          </p:nvPr>
        </p:nvSpPr>
        <p:spPr>
          <a:xfrm>
            <a:off x="7010400" y="6591589"/>
            <a:ext cx="2133600" cy="266412"/>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82" name="Google Shape;282;p17"/>
          <p:cNvSpPr txBox="1"/>
          <p:nvPr/>
        </p:nvSpPr>
        <p:spPr>
          <a:xfrm>
            <a:off x="0" y="0"/>
            <a:ext cx="9144000" cy="731837"/>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Clr>
                <a:srgbClr val="7F7F7F"/>
              </a:buClr>
              <a:buSzPts val="2800"/>
              <a:buFont typeface="Calibri"/>
              <a:buNone/>
            </a:pPr>
            <a:r>
              <a:rPr b="1" lang="en-US" sz="2800">
                <a:solidFill>
                  <a:srgbClr val="7F7F7F"/>
                </a:solidFill>
                <a:latin typeface="Calibri"/>
                <a:ea typeface="Calibri"/>
                <a:cs typeface="Calibri"/>
                <a:sym typeface="Calibri"/>
              </a:rPr>
              <a:t>C.2.3- CONSOMMATION D'EAU POTABLE </a:t>
            </a:r>
            <a:endParaRPr b="1" sz="2800">
              <a:solidFill>
                <a:srgbClr val="7F7F7F"/>
              </a:solidFill>
              <a:latin typeface="Calibri"/>
              <a:ea typeface="Calibri"/>
              <a:cs typeface="Calibri"/>
              <a:sym typeface="Calibri"/>
            </a:endParaRPr>
          </a:p>
          <a:p>
            <a:pPr indent="0" lvl="0" marL="0" marR="0" rtl="0" algn="ctr">
              <a:spcBef>
                <a:spcPts val="0"/>
              </a:spcBef>
              <a:spcAft>
                <a:spcPts val="0"/>
              </a:spcAft>
              <a:buClr>
                <a:srgbClr val="7F7F7F"/>
              </a:buClr>
              <a:buSzPts val="2800"/>
              <a:buFont typeface="Calibri"/>
              <a:buNone/>
            </a:pPr>
            <a:r>
              <a:rPr b="1" lang="en-US" sz="2800">
                <a:solidFill>
                  <a:srgbClr val="7F7F7F"/>
                </a:solidFill>
                <a:latin typeface="Calibri"/>
                <a:ea typeface="Calibri"/>
                <a:cs typeface="Calibri"/>
                <a:sym typeface="Calibri"/>
              </a:rPr>
              <a:t>DANS LES BÂTIMENTS RÉSIDENTIELS</a:t>
            </a:r>
            <a:endParaRPr b="1" sz="2800">
              <a:solidFill>
                <a:srgbClr val="7F7F7F"/>
              </a:solidFill>
              <a:latin typeface="Calibri"/>
              <a:ea typeface="Calibri"/>
              <a:cs typeface="Calibri"/>
              <a:sym typeface="Calibri"/>
            </a:endParaRPr>
          </a:p>
        </p:txBody>
      </p:sp>
      <p:sp>
        <p:nvSpPr>
          <p:cNvPr id="283" name="Google Shape;283;p17"/>
          <p:cNvSpPr txBox="1"/>
          <p:nvPr/>
        </p:nvSpPr>
        <p:spPr>
          <a:xfrm>
            <a:off x="268224" y="811776"/>
            <a:ext cx="7840606" cy="529777"/>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RÉFÉRENCES et NORMES</a:t>
            </a:r>
            <a:endParaRPr sz="2400">
              <a:solidFill>
                <a:schemeClr val="dk1"/>
              </a:solidFill>
              <a:latin typeface="Calibri"/>
              <a:ea typeface="Calibri"/>
              <a:cs typeface="Calibri"/>
              <a:sym typeface="Calibri"/>
            </a:endParaRPr>
          </a:p>
        </p:txBody>
      </p:sp>
      <p:sp>
        <p:nvSpPr>
          <p:cNvPr id="284" name="Google Shape;284;p17"/>
          <p:cNvSpPr txBox="1"/>
          <p:nvPr/>
        </p:nvSpPr>
        <p:spPr>
          <a:xfrm>
            <a:off x="243150" y="1409297"/>
            <a:ext cx="7253025" cy="876703"/>
          </a:xfrm>
          <a:prstGeom prst="rect">
            <a:avLst/>
          </a:prstGeom>
          <a:noFill/>
          <a:ln>
            <a:noFill/>
          </a:ln>
        </p:spPr>
        <p:txBody>
          <a:bodyPr anchorCtr="0" anchor="t" bIns="45700" lIns="91425" spcFirstLastPara="1" rIns="91425" wrap="square" tIns="45700">
            <a:noAutofit/>
          </a:bodyPr>
          <a:lstStyle/>
          <a:p>
            <a:pPr indent="-571500" lvl="0" marL="571500" marR="0" rtl="0" algn="l">
              <a:spcBef>
                <a:spcPts val="0"/>
              </a:spcBef>
              <a:spcAft>
                <a:spcPts val="0"/>
              </a:spcAft>
              <a:buClr>
                <a:schemeClr val="dk1"/>
              </a:buClr>
              <a:buSzPts val="1800"/>
              <a:buFont typeface="Arial"/>
              <a:buNone/>
            </a:pPr>
            <a:r>
              <a:rPr b="1" lang="en-US" sz="1800">
                <a:solidFill>
                  <a:schemeClr val="dk1"/>
                </a:solidFill>
                <a:latin typeface="Calibri"/>
                <a:ea typeface="Calibri"/>
                <a:cs typeface="Calibri"/>
                <a:sym typeface="Calibri"/>
              </a:rPr>
              <a:t>ASHRAE Standard 189.1</a:t>
            </a:r>
            <a:r>
              <a:rPr lang="en-US" sz="1800">
                <a:solidFill>
                  <a:schemeClr val="dk1"/>
                </a:solidFill>
                <a:latin typeface="Calibri"/>
                <a:ea typeface="Calibri"/>
                <a:cs typeface="Calibri"/>
                <a:sym typeface="Calibri"/>
              </a:rPr>
              <a:t> - Conception de bâtiments verts à haute performance. </a:t>
            </a:r>
            <a:r>
              <a:rPr lang="en-US" sz="1000">
                <a:solidFill>
                  <a:schemeClr val="dk1"/>
                </a:solidFill>
                <a:latin typeface="Calibri"/>
                <a:ea typeface="Calibri"/>
                <a:cs typeface="Calibri"/>
                <a:sym typeface="Calibri"/>
              </a:rPr>
              <a:t>https://www.ashrae.org/technical-resources/standards-and-guidelines/read-only-versions-of-ashrae-standards   </a:t>
            </a:r>
            <a:endParaRPr sz="1000">
              <a:solidFill>
                <a:schemeClr val="dk1"/>
              </a:solidFill>
              <a:latin typeface="Calibri"/>
              <a:ea typeface="Calibri"/>
              <a:cs typeface="Calibri"/>
              <a:sym typeface="Calibri"/>
            </a:endParaRPr>
          </a:p>
          <a:p>
            <a:pPr indent="-346075" lvl="0" marL="346075" marR="0" rtl="0" algn="l">
              <a:spcBef>
                <a:spcPts val="600"/>
              </a:spcBef>
              <a:spcAft>
                <a:spcPts val="0"/>
              </a:spcAft>
              <a:buClr>
                <a:schemeClr val="dk1"/>
              </a:buClr>
              <a:buSzPts val="2200"/>
              <a:buFont typeface="Arial"/>
              <a:buNone/>
            </a:pPr>
            <a:r>
              <a:t/>
            </a:r>
            <a:endParaRPr sz="2200">
              <a:solidFill>
                <a:schemeClr val="dk1"/>
              </a:solidFill>
              <a:latin typeface="Calibri"/>
              <a:ea typeface="Calibri"/>
              <a:cs typeface="Calibri"/>
              <a:sym typeface="Calibri"/>
            </a:endParaRPr>
          </a:p>
        </p:txBody>
      </p:sp>
      <p:pic>
        <p:nvPicPr>
          <p:cNvPr id="285" name="Google Shape;285;p17"/>
          <p:cNvPicPr preferRelativeResize="0"/>
          <p:nvPr/>
        </p:nvPicPr>
        <p:blipFill rotWithShape="1">
          <a:blip r:embed="rId3">
            <a:alphaModFix/>
          </a:blip>
          <a:srcRect b="0" l="0" r="0" t="0"/>
          <a:stretch/>
        </p:blipFill>
        <p:spPr>
          <a:xfrm>
            <a:off x="7496175" y="826302"/>
            <a:ext cx="1418030" cy="1828800"/>
          </a:xfrm>
          <a:prstGeom prst="roundRect">
            <a:avLst>
              <a:gd fmla="val 16667" name="adj"/>
            </a:avLst>
          </a:prstGeom>
          <a:noFill/>
          <a:ln>
            <a:noFill/>
          </a:ln>
          <a:effectLst>
            <a:outerShdw blurRad="152400" kx="110000" rotWithShape="0" algn="tl" dir="900000" dist="12000" sy="98000" ky="200000">
              <a:srgbClr val="000000">
                <a:alpha val="29803"/>
              </a:srgbClr>
            </a:outerShdw>
          </a:effectLst>
        </p:spPr>
      </p:pic>
      <p:pic>
        <p:nvPicPr>
          <p:cNvPr id="286" name="Google Shape;286;p17"/>
          <p:cNvPicPr preferRelativeResize="0"/>
          <p:nvPr/>
        </p:nvPicPr>
        <p:blipFill rotWithShape="1">
          <a:blip r:embed="rId4">
            <a:alphaModFix/>
          </a:blip>
          <a:srcRect b="0" l="0" r="0" t="0"/>
          <a:stretch/>
        </p:blipFill>
        <p:spPr>
          <a:xfrm>
            <a:off x="882449" y="2019012"/>
            <a:ext cx="4575310" cy="3888011"/>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0" name="Shape 290"/>
        <p:cNvGrpSpPr/>
        <p:nvPr/>
      </p:nvGrpSpPr>
      <p:grpSpPr>
        <a:xfrm>
          <a:off x="0" y="0"/>
          <a:ext cx="0" cy="0"/>
          <a:chOff x="0" y="0"/>
          <a:chExt cx="0" cy="0"/>
        </a:xfrm>
      </p:grpSpPr>
      <p:sp>
        <p:nvSpPr>
          <p:cNvPr id="291" name="Google Shape;291;p18"/>
          <p:cNvSpPr txBox="1"/>
          <p:nvPr>
            <p:ph idx="1" type="body"/>
          </p:nvPr>
        </p:nvSpPr>
        <p:spPr>
          <a:xfrm>
            <a:off x="268224" y="1600201"/>
            <a:ext cx="8418576" cy="4152112"/>
          </a:xfrm>
          <a:prstGeom prst="rect">
            <a:avLst/>
          </a:prstGeom>
          <a:noFill/>
          <a:ln>
            <a:noFill/>
          </a:ln>
        </p:spPr>
        <p:txBody>
          <a:bodyPr anchorCtr="0" anchor="t" bIns="45700" lIns="91425" spcFirstLastPara="1" rIns="91425" wrap="square" tIns="45700">
            <a:normAutofit/>
          </a:bodyPr>
          <a:lstStyle/>
          <a:p>
            <a:pPr indent="0" lvl="0" marL="0" marR="0" rtl="0" algn="ctr">
              <a:spcBef>
                <a:spcPts val="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52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52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640"/>
              </a:spcBef>
              <a:spcAft>
                <a:spcPts val="0"/>
              </a:spcAft>
              <a:buClr>
                <a:schemeClr val="dk1"/>
              </a:buClr>
              <a:buSzPts val="3200"/>
              <a:buFont typeface="Arial"/>
              <a:buNone/>
            </a:pPr>
            <a:r>
              <a:rPr b="1" i="0" lang="en-US" sz="3200" u="none" cap="none" strike="noStrike">
                <a:solidFill>
                  <a:schemeClr val="dk1"/>
                </a:solidFill>
                <a:latin typeface="Calibri"/>
                <a:ea typeface="Calibri"/>
                <a:cs typeface="Calibri"/>
                <a:sym typeface="Calibri"/>
              </a:rPr>
              <a:t>EXEMPLE </a:t>
            </a:r>
            <a:endParaRPr b="0" i="0" sz="3200" u="none" cap="none" strike="noStrike">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ts val="2400"/>
              <a:buFont typeface="Arial"/>
              <a:buNone/>
            </a:pPr>
            <a:r>
              <a:t/>
            </a:r>
            <a:endParaRPr b="0" i="0" sz="2400" u="none" cap="none" strike="noStrike">
              <a:solidFill>
                <a:schemeClr val="dk1"/>
              </a:solidFill>
              <a:latin typeface="Calibri"/>
              <a:ea typeface="Calibri"/>
              <a:cs typeface="Calibri"/>
              <a:sym typeface="Calibri"/>
            </a:endParaRPr>
          </a:p>
        </p:txBody>
      </p:sp>
      <p:sp>
        <p:nvSpPr>
          <p:cNvPr id="292" name="Google Shape;292;p18"/>
          <p:cNvSpPr txBox="1"/>
          <p:nvPr>
            <p:ph idx="12" type="sldNum"/>
          </p:nvPr>
        </p:nvSpPr>
        <p:spPr>
          <a:xfrm>
            <a:off x="7010400" y="6586493"/>
            <a:ext cx="2133600" cy="237323"/>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93" name="Google Shape;293;p18"/>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b="1" i="0" lang="en-US" sz="2800" u="none" cap="none" strike="noStrike">
                <a:solidFill>
                  <a:srgbClr val="7F7F7F"/>
                </a:solidFill>
                <a:latin typeface="Calibri"/>
                <a:ea typeface="Calibri"/>
                <a:cs typeface="Calibri"/>
                <a:sym typeface="Calibri"/>
              </a:rPr>
              <a:t>C.2.3- CONSOMMATION D'EAU POTABLE </a:t>
            </a:r>
            <a:br>
              <a:rPr b="1" i="0" lang="en-US" sz="2800" u="none" cap="none" strike="noStrike">
                <a:solidFill>
                  <a:srgbClr val="7F7F7F"/>
                </a:solidFill>
                <a:latin typeface="Calibri"/>
                <a:ea typeface="Calibri"/>
                <a:cs typeface="Calibri"/>
                <a:sym typeface="Calibri"/>
              </a:rPr>
            </a:br>
            <a:r>
              <a:rPr b="1" i="0" lang="en-US" sz="2800" u="none" cap="none" strike="noStrike">
                <a:solidFill>
                  <a:srgbClr val="7F7F7F"/>
                </a:solidFill>
                <a:latin typeface="Calibri"/>
                <a:ea typeface="Calibri"/>
                <a:cs typeface="Calibri"/>
                <a:sym typeface="Calibri"/>
              </a:rPr>
              <a:t>DANS LES BÂTIMENTS RÉSIDENTIELS</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 name="Shape 297"/>
        <p:cNvGrpSpPr/>
        <p:nvPr/>
      </p:nvGrpSpPr>
      <p:grpSpPr>
        <a:xfrm>
          <a:off x="0" y="0"/>
          <a:ext cx="0" cy="0"/>
          <a:chOff x="0" y="0"/>
          <a:chExt cx="0" cy="0"/>
        </a:xfrm>
      </p:grpSpPr>
      <p:sp>
        <p:nvSpPr>
          <p:cNvPr id="298" name="Google Shape;298;p19"/>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lang="en-US" sz="2800"/>
              <a:t>C.2.3- CONSOMMATION D'EAU POTABLE </a:t>
            </a:r>
            <a:br>
              <a:rPr lang="en-US" sz="2800"/>
            </a:br>
            <a:r>
              <a:rPr lang="en-US" sz="2800"/>
              <a:t>DANS LES BÂTIMENTS RÉSIDENTIELS</a:t>
            </a:r>
            <a:endParaRPr sz="2800"/>
          </a:p>
        </p:txBody>
      </p:sp>
      <p:sp>
        <p:nvSpPr>
          <p:cNvPr id="299" name="Google Shape;299;p19"/>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300" name="Google Shape;300;p19"/>
          <p:cNvSpPr txBox="1"/>
          <p:nvPr/>
        </p:nvSpPr>
        <p:spPr>
          <a:xfrm>
            <a:off x="457200" y="958293"/>
            <a:ext cx="8234039" cy="227379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200"/>
              <a:buFont typeface="Arial"/>
              <a:buNone/>
            </a:pPr>
            <a:r>
              <a:rPr lang="en-US" sz="2200">
                <a:solidFill>
                  <a:schemeClr val="dk1"/>
                </a:solidFill>
                <a:latin typeface="Calibri"/>
                <a:ea typeface="Calibri"/>
                <a:cs typeface="Calibri"/>
                <a:sym typeface="Calibri"/>
              </a:rPr>
              <a:t>Dans un quartier existant, il y a 5 petits bâtiments résidentiels, 15 maisons individuelles, un immeuble de bureaux et une école primaire. </a:t>
            </a:r>
            <a:endParaRPr/>
          </a:p>
          <a:p>
            <a:pPr indent="0" lvl="0" marL="0" marR="0" rtl="0" algn="l">
              <a:spcBef>
                <a:spcPts val="1200"/>
              </a:spcBef>
              <a:spcAft>
                <a:spcPts val="0"/>
              </a:spcAft>
              <a:buClr>
                <a:schemeClr val="dk1"/>
              </a:buClr>
              <a:buSzPts val="2000"/>
              <a:buFont typeface="Arial"/>
              <a:buNone/>
            </a:pPr>
            <a:r>
              <a:rPr b="1" i="1" lang="en-US" sz="2000">
                <a:solidFill>
                  <a:schemeClr val="dk1"/>
                </a:solidFill>
                <a:latin typeface="Calibri"/>
                <a:ea typeface="Calibri"/>
                <a:cs typeface="Calibri"/>
                <a:sym typeface="Calibri"/>
              </a:rPr>
              <a:t>Données disponibles</a:t>
            </a:r>
            <a:r>
              <a:rPr i="1" lang="en-US" sz="2000">
                <a:solidFill>
                  <a:schemeClr val="dk1"/>
                </a:solidFill>
                <a:latin typeface="Calibri"/>
                <a:ea typeface="Calibri"/>
                <a:cs typeface="Calibri"/>
                <a:sym typeface="Calibri"/>
              </a:rPr>
              <a:t> : </a:t>
            </a:r>
            <a:r>
              <a:rPr lang="en-US" sz="2000">
                <a:solidFill>
                  <a:schemeClr val="dk1"/>
                </a:solidFill>
                <a:latin typeface="Calibri"/>
                <a:ea typeface="Calibri"/>
                <a:cs typeface="Calibri"/>
                <a:sym typeface="Calibri"/>
              </a:rPr>
              <a:t>Superficie </a:t>
            </a:r>
            <a:r>
              <a:rPr b="1" lang="en-US" sz="2000">
                <a:solidFill>
                  <a:schemeClr val="dk1"/>
                </a:solidFill>
                <a:latin typeface="Calibri"/>
                <a:ea typeface="Calibri"/>
                <a:cs typeface="Calibri"/>
                <a:sym typeface="Calibri"/>
              </a:rPr>
              <a:t>au sol, nombre d'occupants </a:t>
            </a:r>
            <a:r>
              <a:rPr lang="en-US" sz="2000">
                <a:solidFill>
                  <a:schemeClr val="dk1"/>
                </a:solidFill>
                <a:latin typeface="Calibri"/>
                <a:ea typeface="Calibri"/>
                <a:cs typeface="Calibri"/>
                <a:sym typeface="Calibri"/>
              </a:rPr>
              <a:t>et </a:t>
            </a:r>
            <a:r>
              <a:rPr b="1" lang="en-US" sz="2000">
                <a:solidFill>
                  <a:schemeClr val="dk1"/>
                </a:solidFill>
                <a:latin typeface="Calibri"/>
                <a:ea typeface="Calibri"/>
                <a:cs typeface="Calibri"/>
                <a:sym typeface="Calibri"/>
              </a:rPr>
              <a:t>consommation annuelle moyenne</a:t>
            </a:r>
            <a:r>
              <a:rPr lang="en-US" sz="2000">
                <a:solidFill>
                  <a:schemeClr val="dk1"/>
                </a:solidFill>
                <a:latin typeface="Calibri"/>
                <a:ea typeface="Calibri"/>
                <a:cs typeface="Calibri"/>
                <a:sym typeface="Calibri"/>
              </a:rPr>
              <a:t> d'</a:t>
            </a:r>
            <a:r>
              <a:rPr b="1" lang="en-US" sz="2000">
                <a:solidFill>
                  <a:schemeClr val="dk1"/>
                </a:solidFill>
                <a:latin typeface="Calibri"/>
                <a:ea typeface="Calibri"/>
                <a:cs typeface="Calibri"/>
                <a:sym typeface="Calibri"/>
              </a:rPr>
              <a:t>eau</a:t>
            </a:r>
            <a:r>
              <a:rPr lang="en-US" sz="2000">
                <a:solidFill>
                  <a:schemeClr val="dk1"/>
                </a:solidFill>
                <a:latin typeface="Calibri"/>
                <a:ea typeface="Calibri"/>
                <a:cs typeface="Calibri"/>
                <a:sym typeface="Calibri"/>
              </a:rPr>
              <a:t> de tous les bâtiments du quartier    </a:t>
            </a:r>
            <a:endParaRPr sz="2000">
              <a:solidFill>
                <a:schemeClr val="dk1"/>
              </a:solidFill>
              <a:latin typeface="Calibri"/>
              <a:ea typeface="Calibri"/>
              <a:cs typeface="Calibri"/>
              <a:sym typeface="Calibri"/>
            </a:endParaRPr>
          </a:p>
        </p:txBody>
      </p:sp>
      <p:grpSp>
        <p:nvGrpSpPr>
          <p:cNvPr id="301" name="Google Shape;301;p19"/>
          <p:cNvGrpSpPr/>
          <p:nvPr/>
        </p:nvGrpSpPr>
        <p:grpSpPr>
          <a:xfrm>
            <a:off x="340512" y="3803527"/>
            <a:ext cx="8514080" cy="1145373"/>
            <a:chOff x="340512" y="3584452"/>
            <a:chExt cx="8514080" cy="1145373"/>
          </a:xfrm>
        </p:grpSpPr>
        <p:sp>
          <p:nvSpPr>
            <p:cNvPr id="302" name="Google Shape;302;p19"/>
            <p:cNvSpPr txBox="1"/>
            <p:nvPr/>
          </p:nvSpPr>
          <p:spPr>
            <a:xfrm>
              <a:off x="340512" y="3584452"/>
              <a:ext cx="8514080" cy="1145373"/>
            </a:xfrm>
            <a:prstGeom prst="rect">
              <a:avLst/>
            </a:prstGeom>
            <a:gradFill>
              <a:gsLst>
                <a:gs pos="0">
                  <a:srgbClr val="DAFEA4"/>
                </a:gs>
                <a:gs pos="35000">
                  <a:srgbClr val="E3FEBF"/>
                </a:gs>
                <a:gs pos="100000">
                  <a:srgbClr val="F4FEE6"/>
                </a:gs>
              </a:gsLst>
              <a:lin ang="16200000" scaled="0"/>
            </a:gradFill>
            <a:ln cap="flat" cmpd="sng" w="9525">
              <a:solidFill>
                <a:srgbClr val="97B853"/>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l">
                <a:spcBef>
                  <a:spcPts val="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	Calculer la consommation annuelle d'eau potable</a:t>
              </a:r>
              <a:r>
                <a:rPr lang="en-US" sz="2000">
                  <a:solidFill>
                    <a:schemeClr val="dk1"/>
                  </a:solidFill>
                  <a:latin typeface="Calibri"/>
                  <a:ea typeface="Calibri"/>
                  <a:cs typeface="Calibri"/>
                  <a:sym typeface="Calibri"/>
                </a:rPr>
                <a:t>.</a:t>
              </a:r>
              <a:endParaRPr b="1" sz="2000">
                <a:solidFill>
                  <a:schemeClr val="dk1"/>
                </a:solidFill>
                <a:latin typeface="Calibri"/>
                <a:ea typeface="Calibri"/>
                <a:cs typeface="Calibri"/>
                <a:sym typeface="Calibri"/>
              </a:endParaRPr>
            </a:p>
          </p:txBody>
        </p:sp>
        <p:pic>
          <p:nvPicPr>
            <p:cNvPr id="303" name="Google Shape;303;p19"/>
            <p:cNvPicPr preferRelativeResize="0"/>
            <p:nvPr/>
          </p:nvPicPr>
          <p:blipFill rotWithShape="1">
            <a:blip r:embed="rId3">
              <a:alphaModFix/>
            </a:blip>
            <a:srcRect b="0" l="0" r="0" t="0"/>
            <a:stretch/>
          </p:blipFill>
          <p:spPr>
            <a:xfrm>
              <a:off x="457200" y="3856850"/>
              <a:ext cx="623565" cy="600576"/>
            </a:xfrm>
            <a:prstGeom prst="roundRect">
              <a:avLst>
                <a:gd fmla="val 16667" name="adj"/>
              </a:avLst>
            </a:prstGeom>
            <a:noFill/>
            <a:ln>
              <a:noFill/>
            </a:ln>
            <a:effectLst>
              <a:outerShdw blurRad="152400" kx="110000" rotWithShape="0" algn="tl" dir="900000" dist="12000" sy="98000" ky="200000">
                <a:srgbClr val="000000">
                  <a:alpha val="29803"/>
                </a:srgbClr>
              </a:outerShdw>
            </a:effectLst>
          </p:spPr>
        </p:pic>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pic>
        <p:nvPicPr>
          <p:cNvPr id="85" name="Google Shape;85;p2">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graphicFrame>
        <p:nvGraphicFramePr>
          <p:cNvPr id="86" name="Google Shape;86;p2"/>
          <p:cNvGraphicFramePr/>
          <p:nvPr/>
        </p:nvGraphicFramePr>
        <p:xfrm>
          <a:off x="487326" y="1504863"/>
          <a:ext cx="3000000" cy="3000000"/>
        </p:xfrm>
        <a:graphic>
          <a:graphicData uri="http://schemas.openxmlformats.org/drawingml/2006/table">
            <a:tbl>
              <a:tblPr bandRow="1" firstRow="1">
                <a:noFill/>
                <a:tableStyleId>{CAA487B6-FA3A-4C52-9571-D50869CF51A4}</a:tableStyleId>
              </a:tblPr>
              <a:tblGrid>
                <a:gridCol w="4084675"/>
                <a:gridCol w="4084675"/>
              </a:tblGrid>
              <a:tr h="370850">
                <a:tc gridSpan="2">
                  <a:txBody>
                    <a:bodyPr/>
                    <a:lstStyle/>
                    <a:p>
                      <a:pPr indent="0" lvl="0" marL="0" marR="0" rtl="0" algn="ctr">
                        <a:spcBef>
                          <a:spcPts val="0"/>
                        </a:spcBef>
                        <a:spcAft>
                          <a:spcPts val="0"/>
                        </a:spcAft>
                        <a:buNone/>
                      </a:pPr>
                      <a:r>
                        <a:rPr lang="en-US" sz="2800" u="none" cap="none" strike="noStrike"/>
                        <a:t>C.2.3- CONSOMMATION D'EAU POTABLE DANS LES BÂTIMENTS RÉSIDENTIELS</a:t>
                      </a:r>
                      <a:endParaRPr sz="2800" u="none" cap="none" strike="noStrike"/>
                    </a:p>
                  </a:txBody>
                  <a:tcPr marT="45725" marB="45725" marR="91450" marL="91450"/>
                </a:tc>
                <a:tc hMerge="1"/>
              </a:tr>
              <a:tr h="370850">
                <a:tc>
                  <a:txBody>
                    <a:bodyPr/>
                    <a:lstStyle/>
                    <a:p>
                      <a:pPr indent="0" lvl="0" marL="0" marR="0" rtl="0" algn="ctr">
                        <a:spcBef>
                          <a:spcPts val="0"/>
                        </a:spcBef>
                        <a:spcAft>
                          <a:spcPts val="0"/>
                        </a:spcAft>
                        <a:buNone/>
                      </a:pPr>
                      <a:r>
                        <a:rPr lang="en-US" sz="2200"/>
                        <a:t>THEME</a:t>
                      </a:r>
                      <a:endParaRPr b="1" sz="2200" u="none" cap="none" strike="noStrike"/>
                    </a:p>
                  </a:txBody>
                  <a:tcPr marT="45725" marB="45725" marR="91450" marL="91450"/>
                </a:tc>
                <a:tc>
                  <a:txBody>
                    <a:bodyPr/>
                    <a:lstStyle/>
                    <a:p>
                      <a:pPr indent="0" lvl="0" marL="0" marR="0" rtl="0" algn="ctr">
                        <a:spcBef>
                          <a:spcPts val="0"/>
                        </a:spcBef>
                        <a:spcAft>
                          <a:spcPts val="0"/>
                        </a:spcAft>
                        <a:buNone/>
                      </a:pPr>
                      <a:r>
                        <a:rPr lang="en-US" sz="2200" u="none" cap="none" strike="noStrike"/>
                        <a:t>CATÉGORIE</a:t>
                      </a:r>
                      <a:endParaRPr b="1" sz="2200" u="none" cap="none" strike="noStrike"/>
                    </a:p>
                  </a:txBody>
                  <a:tcPr marT="45725" marB="45725" marR="91450" marL="91450"/>
                </a:tc>
              </a:tr>
              <a:tr h="370850">
                <a:tc>
                  <a:txBody>
                    <a:bodyPr/>
                    <a:lstStyle/>
                    <a:p>
                      <a:pPr indent="0" lvl="0" marL="0" marR="0" rtl="0" algn="ctr">
                        <a:spcBef>
                          <a:spcPts val="0"/>
                        </a:spcBef>
                        <a:spcAft>
                          <a:spcPts val="0"/>
                        </a:spcAft>
                        <a:buNone/>
                      </a:pPr>
                      <a:r>
                        <a:rPr lang="en-US" sz="2000" u="none" cap="none" strike="noStrike"/>
                        <a:t>C. Eau</a:t>
                      </a:r>
                      <a:endParaRPr sz="2000" u="none" cap="none" strike="noStrike"/>
                    </a:p>
                  </a:txBody>
                  <a:tcPr marT="45725" marB="45725" marR="91450" marL="91450"/>
                </a:tc>
                <a:tc>
                  <a:txBody>
                    <a:bodyPr/>
                    <a:lstStyle/>
                    <a:p>
                      <a:pPr indent="0" lvl="0" marL="0" marR="0" rtl="0" algn="ctr">
                        <a:spcBef>
                          <a:spcPts val="0"/>
                        </a:spcBef>
                        <a:spcAft>
                          <a:spcPts val="0"/>
                        </a:spcAft>
                        <a:buNone/>
                      </a:pPr>
                      <a:r>
                        <a:rPr lang="en-US" sz="2000" u="none" cap="none" strike="noStrike"/>
                        <a:t>C.2 Consommation D’eau</a:t>
                      </a:r>
                      <a:endParaRPr sz="2000" u="none" cap="none" strike="noStrike"/>
                    </a:p>
                  </a:txBody>
                  <a:tcPr marT="45725" marB="45725" marR="91450" marL="91450"/>
                </a:tc>
              </a:tr>
            </a:tbl>
          </a:graphicData>
        </a:graphic>
      </p:graphicFrame>
      <p:sp>
        <p:nvSpPr>
          <p:cNvPr id="87" name="Google Shape;87;p2"/>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lang="en-US" sz="2800"/>
              <a:t>C.2.3- CONSOMMATION D’EAU POTABLE </a:t>
            </a:r>
            <a:br>
              <a:rPr lang="en-US" sz="2800"/>
            </a:br>
            <a:r>
              <a:rPr lang="en-US" sz="2800"/>
              <a:t>DANS LES </a:t>
            </a:r>
            <a:r>
              <a:rPr lang="en-US" sz="2800">
                <a:solidFill>
                  <a:srgbClr val="7F7F7F"/>
                </a:solidFill>
              </a:rPr>
              <a:t>BÂTIMENTS</a:t>
            </a:r>
            <a:r>
              <a:rPr lang="en-US" sz="2800"/>
              <a:t> RÉSIDENTIELS</a:t>
            </a:r>
            <a:endParaRPr b="1" sz="2800">
              <a:solidFill>
                <a:srgbClr val="00B050"/>
              </a:solidFill>
            </a:endParaRPr>
          </a:p>
        </p:txBody>
      </p:sp>
      <p:sp>
        <p:nvSpPr>
          <p:cNvPr id="88" name="Google Shape;88;p2"/>
          <p:cNvSpPr txBox="1"/>
          <p:nvPr>
            <p:ph idx="12" type="sldNum"/>
          </p:nvPr>
        </p:nvSpPr>
        <p:spPr>
          <a:xfrm>
            <a:off x="7010400" y="6548678"/>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89" name="Google Shape;89;p2"/>
          <p:cNvSpPr/>
          <p:nvPr/>
        </p:nvSpPr>
        <p:spPr>
          <a:xfrm>
            <a:off x="3962242" y="4157472"/>
            <a:ext cx="794904" cy="621792"/>
          </a:xfrm>
          <a:prstGeom prst="stripedRightArrow">
            <a:avLst>
              <a:gd fmla="val 50000" name="adj1"/>
              <a:gd fmla="val 50000" name="adj2"/>
            </a:avLst>
          </a:prstGeom>
          <a:solidFill>
            <a:srgbClr val="00B0F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90" name="Google Shape;90;p2"/>
          <p:cNvPicPr preferRelativeResize="0"/>
          <p:nvPr/>
        </p:nvPicPr>
        <p:blipFill rotWithShape="1">
          <a:blip r:embed="rId5">
            <a:alphaModFix/>
          </a:blip>
          <a:srcRect b="0" l="0" r="0" t="0"/>
          <a:stretch/>
        </p:blipFill>
        <p:spPr>
          <a:xfrm>
            <a:off x="2916693" y="3958795"/>
            <a:ext cx="881063" cy="895350"/>
          </a:xfrm>
          <a:prstGeom prst="rect">
            <a:avLst/>
          </a:prstGeom>
          <a:noFill/>
          <a:ln>
            <a:noFill/>
          </a:ln>
        </p:spPr>
      </p:pic>
      <p:pic>
        <p:nvPicPr>
          <p:cNvPr id="91" name="Google Shape;91;p2"/>
          <p:cNvPicPr preferRelativeResize="0"/>
          <p:nvPr/>
        </p:nvPicPr>
        <p:blipFill rotWithShape="1">
          <a:blip r:embed="rId6">
            <a:alphaModFix/>
          </a:blip>
          <a:srcRect b="8966" l="63469" r="1502" t="12737"/>
          <a:stretch/>
        </p:blipFill>
        <p:spPr>
          <a:xfrm>
            <a:off x="4847927" y="3344556"/>
            <a:ext cx="1482570" cy="1384917"/>
          </a:xfrm>
          <a:prstGeom prst="rect">
            <a:avLst/>
          </a:prstGeom>
          <a:noFill/>
          <a:ln>
            <a:noFill/>
          </a:ln>
        </p:spPr>
      </p:pic>
      <p:pic>
        <p:nvPicPr>
          <p:cNvPr id="92" name="Google Shape;92;p2"/>
          <p:cNvPicPr preferRelativeResize="0"/>
          <p:nvPr/>
        </p:nvPicPr>
        <p:blipFill rotWithShape="1">
          <a:blip r:embed="rId6">
            <a:alphaModFix/>
          </a:blip>
          <a:srcRect b="8966" l="63469" r="1502" t="12737"/>
          <a:stretch/>
        </p:blipFill>
        <p:spPr>
          <a:xfrm>
            <a:off x="5662917" y="3665072"/>
            <a:ext cx="1482570" cy="1384917"/>
          </a:xfrm>
          <a:prstGeom prst="rect">
            <a:avLst/>
          </a:prstGeom>
          <a:noFill/>
          <a:ln>
            <a:noFill/>
          </a:ln>
        </p:spPr>
      </p:pic>
      <p:pic>
        <p:nvPicPr>
          <p:cNvPr id="93" name="Google Shape;93;p2"/>
          <p:cNvPicPr preferRelativeResize="0"/>
          <p:nvPr/>
        </p:nvPicPr>
        <p:blipFill rotWithShape="1">
          <a:blip r:embed="rId6">
            <a:alphaModFix/>
          </a:blip>
          <a:srcRect b="8966" l="63469" r="1502" t="12737"/>
          <a:stretch/>
        </p:blipFill>
        <p:spPr>
          <a:xfrm>
            <a:off x="4921632" y="3985588"/>
            <a:ext cx="1482570" cy="1384917"/>
          </a:xfrm>
          <a:prstGeom prst="rect">
            <a:avLst/>
          </a:prstGeom>
          <a:noFill/>
          <a:ln>
            <a:noFill/>
          </a:ln>
        </p:spPr>
      </p:pic>
      <p:sp>
        <p:nvSpPr>
          <p:cNvPr id="94" name="Google Shape;94;p2"/>
          <p:cNvSpPr txBox="1"/>
          <p:nvPr/>
        </p:nvSpPr>
        <p:spPr>
          <a:xfrm>
            <a:off x="4824930" y="4541358"/>
            <a:ext cx="2234201"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Calibri"/>
                <a:ea typeface="Calibri"/>
                <a:cs typeface="Calibri"/>
                <a:sym typeface="Calibri"/>
              </a:rPr>
              <a:t>Bâtiments résidentiels)</a:t>
            </a:r>
            <a:endParaRPr b="1" sz="1800">
              <a:solidFill>
                <a:schemeClr val="dk1"/>
              </a:solidFill>
              <a:latin typeface="Calibri"/>
              <a:ea typeface="Calibri"/>
              <a:cs typeface="Calibri"/>
              <a:sym typeface="Calibri"/>
            </a:endParaRPr>
          </a:p>
        </p:txBody>
      </p:sp>
      <p:sp>
        <p:nvSpPr>
          <p:cNvPr id="95" name="Google Shape;95;p2"/>
          <p:cNvSpPr txBox="1"/>
          <p:nvPr/>
        </p:nvSpPr>
        <p:spPr>
          <a:xfrm>
            <a:off x="4643432" y="5703195"/>
            <a:ext cx="3795398" cy="369332"/>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chemeClr val="dk1"/>
              </a:buClr>
              <a:buSzPts val="1800"/>
              <a:buFont typeface="Noto Sans Symbols"/>
              <a:buChar char="⮚"/>
            </a:pPr>
            <a:r>
              <a:rPr i="1" lang="en-US" sz="1800">
                <a:solidFill>
                  <a:schemeClr val="dk1"/>
                </a:solidFill>
                <a:latin typeface="Calibri"/>
                <a:ea typeface="Calibri"/>
                <a:cs typeface="Calibri"/>
                <a:sym typeface="Calibri"/>
              </a:rPr>
              <a:t>Voir aussi Β.4.3 echelle de Bâtiment</a:t>
            </a:r>
            <a:endParaRPr i="1" sz="1800">
              <a:solidFill>
                <a:schemeClr val="dk1"/>
              </a:solidFill>
              <a:latin typeface="Calibri"/>
              <a:ea typeface="Calibri"/>
              <a:cs typeface="Calibri"/>
              <a:sym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8" name="Shape 308"/>
        <p:cNvGrpSpPr/>
        <p:nvPr/>
      </p:nvGrpSpPr>
      <p:grpSpPr>
        <a:xfrm>
          <a:off x="0" y="0"/>
          <a:ext cx="0" cy="0"/>
          <a:chOff x="0" y="0"/>
          <a:chExt cx="0" cy="0"/>
        </a:xfrm>
      </p:grpSpPr>
      <p:sp>
        <p:nvSpPr>
          <p:cNvPr id="309" name="Google Shape;309;p20"/>
          <p:cNvSpPr txBox="1"/>
          <p:nvPr>
            <p:ph idx="12" type="sldNum"/>
          </p:nvPr>
        </p:nvSpPr>
        <p:spPr>
          <a:xfrm>
            <a:off x="7010400" y="6578825"/>
            <a:ext cx="2133600" cy="253288"/>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310" name="Google Shape;310;p20"/>
          <p:cNvSpPr txBox="1"/>
          <p:nvPr/>
        </p:nvSpPr>
        <p:spPr>
          <a:xfrm>
            <a:off x="0" y="0"/>
            <a:ext cx="9144000" cy="731837"/>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Clr>
                <a:srgbClr val="7F7F7F"/>
              </a:buClr>
              <a:buSzPts val="2800"/>
              <a:buFont typeface="Calibri"/>
              <a:buNone/>
            </a:pPr>
            <a:r>
              <a:rPr b="1" lang="en-US" sz="2800">
                <a:solidFill>
                  <a:srgbClr val="7F7F7F"/>
                </a:solidFill>
                <a:latin typeface="Calibri"/>
                <a:ea typeface="Calibri"/>
                <a:cs typeface="Calibri"/>
                <a:sym typeface="Calibri"/>
              </a:rPr>
              <a:t>C.2.3- CONSOMMATION D'EAU POTABLE </a:t>
            </a:r>
            <a:endParaRPr b="1" sz="2800">
              <a:solidFill>
                <a:srgbClr val="7F7F7F"/>
              </a:solidFill>
              <a:latin typeface="Calibri"/>
              <a:ea typeface="Calibri"/>
              <a:cs typeface="Calibri"/>
              <a:sym typeface="Calibri"/>
            </a:endParaRPr>
          </a:p>
          <a:p>
            <a:pPr indent="0" lvl="0" marL="0" marR="0" rtl="0" algn="ctr">
              <a:spcBef>
                <a:spcPts val="0"/>
              </a:spcBef>
              <a:spcAft>
                <a:spcPts val="0"/>
              </a:spcAft>
              <a:buClr>
                <a:srgbClr val="7F7F7F"/>
              </a:buClr>
              <a:buSzPts val="2800"/>
              <a:buFont typeface="Calibri"/>
              <a:buNone/>
            </a:pPr>
            <a:r>
              <a:rPr b="1" lang="en-US" sz="2800">
                <a:solidFill>
                  <a:srgbClr val="7F7F7F"/>
                </a:solidFill>
                <a:latin typeface="Calibri"/>
                <a:ea typeface="Calibri"/>
                <a:cs typeface="Calibri"/>
                <a:sym typeface="Calibri"/>
              </a:rPr>
              <a:t>DANS LES BÂTIMENTS RÉSIDENTIELS</a:t>
            </a:r>
            <a:endParaRPr b="1" sz="2800">
              <a:solidFill>
                <a:srgbClr val="7F7F7F"/>
              </a:solidFill>
              <a:latin typeface="Calibri"/>
              <a:ea typeface="Calibri"/>
              <a:cs typeface="Calibri"/>
              <a:sym typeface="Calibri"/>
            </a:endParaRPr>
          </a:p>
        </p:txBody>
      </p:sp>
      <p:graphicFrame>
        <p:nvGraphicFramePr>
          <p:cNvPr id="311" name="Google Shape;311;p20"/>
          <p:cNvGraphicFramePr/>
          <p:nvPr/>
        </p:nvGraphicFramePr>
        <p:xfrm>
          <a:off x="292986" y="1457863"/>
          <a:ext cx="3000000" cy="3000000"/>
        </p:xfrm>
        <a:graphic>
          <a:graphicData uri="http://schemas.openxmlformats.org/drawingml/2006/table">
            <a:tbl>
              <a:tblPr bandRow="1" firstRow="1">
                <a:noFill/>
                <a:tableStyleId>{CAA487B6-FA3A-4C52-9571-D50869CF51A4}</a:tableStyleId>
              </a:tblPr>
              <a:tblGrid>
                <a:gridCol w="2450225"/>
                <a:gridCol w="1505125"/>
                <a:gridCol w="1230000"/>
                <a:gridCol w="1140975"/>
                <a:gridCol w="1969150"/>
              </a:tblGrid>
              <a:tr h="370850">
                <a:tc>
                  <a:txBody>
                    <a:bodyPr/>
                    <a:lstStyle/>
                    <a:p>
                      <a:pPr indent="0" lvl="0" marL="0" marR="0" rtl="0" algn="l">
                        <a:spcBef>
                          <a:spcPts val="0"/>
                        </a:spcBef>
                        <a:spcAft>
                          <a:spcPts val="0"/>
                        </a:spcAft>
                        <a:buNone/>
                      </a:pPr>
                      <a:r>
                        <a:t/>
                      </a:r>
                      <a:endParaRPr sz="1800"/>
                    </a:p>
                  </a:txBody>
                  <a:tcPr marT="45725" marB="45725" marR="91450" marL="91450"/>
                </a:tc>
                <a:tc>
                  <a:txBody>
                    <a:bodyPr/>
                    <a:lstStyle/>
                    <a:p>
                      <a:pPr indent="0" lvl="0" marL="0" marR="0" rtl="0" algn="ctr">
                        <a:spcBef>
                          <a:spcPts val="0"/>
                        </a:spcBef>
                        <a:spcAft>
                          <a:spcPts val="0"/>
                        </a:spcAft>
                        <a:buNone/>
                      </a:pPr>
                      <a:r>
                        <a:rPr lang="en-US" sz="1400"/>
                        <a:t>Surface utile à l'intérieur (m</a:t>
                      </a:r>
                      <a:r>
                        <a:rPr baseline="30000" lang="en-US" sz="1400"/>
                        <a:t>2</a:t>
                      </a:r>
                      <a:r>
                        <a:rPr lang="en-US" sz="1400"/>
                        <a:t>)</a:t>
                      </a:r>
                      <a:endParaRPr sz="1400"/>
                    </a:p>
                  </a:txBody>
                  <a:tcPr marT="45725" marB="45725" marR="91450" marL="91450"/>
                </a:tc>
                <a:tc>
                  <a:txBody>
                    <a:bodyPr/>
                    <a:lstStyle/>
                    <a:p>
                      <a:pPr indent="0" lvl="0" marL="0" marR="0" rtl="0" algn="ctr">
                        <a:spcBef>
                          <a:spcPts val="0"/>
                        </a:spcBef>
                        <a:spcAft>
                          <a:spcPts val="0"/>
                        </a:spcAft>
                        <a:buNone/>
                      </a:pPr>
                      <a:r>
                        <a:rPr lang="en-US" sz="1400"/>
                        <a:t>Espace jardin</a:t>
                      </a:r>
                      <a:r>
                        <a:rPr lang="en-US" sz="1400"/>
                        <a:t> (</a:t>
                      </a:r>
                      <a:r>
                        <a:rPr lang="en-US" sz="1400"/>
                        <a:t>m</a:t>
                      </a:r>
                      <a:r>
                        <a:rPr baseline="30000" lang="en-US" sz="1400"/>
                        <a:t>2</a:t>
                      </a:r>
                      <a:r>
                        <a:rPr lang="en-US" sz="1400"/>
                        <a:t>)</a:t>
                      </a:r>
                      <a:r>
                        <a:rPr lang="en-US" sz="1400"/>
                        <a:t> </a:t>
                      </a:r>
                      <a:endParaRPr b="1" i="0" sz="1400">
                        <a:solidFill>
                          <a:schemeClr val="lt1"/>
                        </a:solidFill>
                      </a:endParaRPr>
                    </a:p>
                  </a:txBody>
                  <a:tcPr marT="45725" marB="45725" marR="91450" marL="91450"/>
                </a:tc>
                <a:tc>
                  <a:txBody>
                    <a:bodyPr/>
                    <a:lstStyle/>
                    <a:p>
                      <a:pPr indent="0" lvl="0" marL="0" marR="0" rtl="0" algn="ctr">
                        <a:lnSpc>
                          <a:spcPct val="100000"/>
                        </a:lnSpc>
                        <a:spcBef>
                          <a:spcPts val="0"/>
                        </a:spcBef>
                        <a:spcAft>
                          <a:spcPts val="0"/>
                        </a:spcAft>
                        <a:buClr>
                          <a:schemeClr val="dk1"/>
                        </a:buClr>
                        <a:buSzPts val="1400"/>
                        <a:buFont typeface="Calibri"/>
                        <a:buNone/>
                      </a:pPr>
                      <a:r>
                        <a:rPr lang="en-US" sz="1400" u="none" cap="none" strike="noStrike"/>
                        <a:t>Occupants*</a:t>
                      </a:r>
                      <a:endParaRPr b="1" i="0" sz="1400" u="none" cap="none" strike="noStrike">
                        <a:solidFill>
                          <a:srgbClr val="FFFFFF"/>
                        </a:solidFill>
                        <a:latin typeface="Calibri"/>
                        <a:ea typeface="Calibri"/>
                        <a:cs typeface="Calibri"/>
                        <a:sym typeface="Calibri"/>
                      </a:endParaRPr>
                    </a:p>
                  </a:txBody>
                  <a:tcPr marT="45725" marB="45725" marR="91450" marL="91450"/>
                </a:tc>
                <a:tc>
                  <a:txBody>
                    <a:bodyPr/>
                    <a:lstStyle/>
                    <a:p>
                      <a:pPr indent="0" lvl="0" marL="0" marR="0" rtl="0" algn="ctr">
                        <a:lnSpc>
                          <a:spcPct val="100000"/>
                        </a:lnSpc>
                        <a:spcBef>
                          <a:spcPts val="0"/>
                        </a:spcBef>
                        <a:spcAft>
                          <a:spcPts val="0"/>
                        </a:spcAft>
                        <a:buClr>
                          <a:schemeClr val="dk1"/>
                        </a:buClr>
                        <a:buSzPts val="1400"/>
                        <a:buFont typeface="Calibri"/>
                        <a:buNone/>
                      </a:pPr>
                      <a:r>
                        <a:rPr lang="en-US" sz="1400" u="none" cap="none" strike="noStrike"/>
                        <a:t>Consommation annuelle totale d'eau/ espaces communs (m</a:t>
                      </a:r>
                      <a:r>
                        <a:rPr baseline="30000" lang="en-US" sz="1400" u="none" cap="none" strike="noStrike"/>
                        <a:t>3</a:t>
                      </a:r>
                      <a:r>
                        <a:rPr lang="en-US" sz="1400" u="none" cap="none" strike="noStrike"/>
                        <a:t>)</a:t>
                      </a:r>
                      <a:endParaRPr b="1" i="0" sz="1400" u="none" cap="none" strike="noStrike">
                        <a:solidFill>
                          <a:srgbClr val="FFFFFF"/>
                        </a:solidFill>
                        <a:latin typeface="Calibri"/>
                        <a:ea typeface="Calibri"/>
                        <a:cs typeface="Calibri"/>
                        <a:sym typeface="Calibri"/>
                      </a:endParaRPr>
                    </a:p>
                  </a:txBody>
                  <a:tcPr marT="45725" marB="45725" marR="91450" marL="91450"/>
                </a:tc>
              </a:tr>
              <a:tr h="370850">
                <a:tc>
                  <a:txBody>
                    <a:bodyPr/>
                    <a:lstStyle/>
                    <a:p>
                      <a:pPr indent="0" lvl="0" marL="0" marR="0" rtl="0" algn="l">
                        <a:spcBef>
                          <a:spcPts val="0"/>
                        </a:spcBef>
                        <a:spcAft>
                          <a:spcPts val="0"/>
                        </a:spcAft>
                        <a:buNone/>
                      </a:pPr>
                      <a:r>
                        <a:rPr lang="en-US" sz="1800"/>
                        <a:t>Bureau</a:t>
                      </a:r>
                      <a:endParaRPr sz="1800"/>
                    </a:p>
                  </a:txBody>
                  <a:tcPr marT="45725" marB="45725" marR="91450" marL="91450" anchor="ctr"/>
                </a:tc>
                <a:tc>
                  <a:txBody>
                    <a:bodyPr/>
                    <a:lstStyle/>
                    <a:p>
                      <a:pPr indent="0" lvl="0" marL="0" marR="0" rtl="0" algn="ctr">
                        <a:spcBef>
                          <a:spcPts val="0"/>
                        </a:spcBef>
                        <a:spcAft>
                          <a:spcPts val="0"/>
                        </a:spcAft>
                        <a:buNone/>
                      </a:pPr>
                      <a:r>
                        <a:rPr lang="en-US" sz="1800"/>
                        <a:t>1045</a:t>
                      </a:r>
                      <a:endParaRPr sz="1800"/>
                    </a:p>
                  </a:txBody>
                  <a:tcPr marT="45725" marB="45725" marR="91450" marL="91450" anchor="ctr"/>
                </a:tc>
                <a:tc>
                  <a:txBody>
                    <a:bodyPr/>
                    <a:lstStyle/>
                    <a:p>
                      <a:pPr indent="0" lvl="0" marL="0" marR="0" rtl="0" algn="ctr">
                        <a:spcBef>
                          <a:spcPts val="0"/>
                        </a:spcBef>
                        <a:spcAft>
                          <a:spcPts val="0"/>
                        </a:spcAft>
                        <a:buNone/>
                      </a:pPr>
                      <a:r>
                        <a:rPr lang="en-US" sz="1800"/>
                        <a:t>183</a:t>
                      </a:r>
                      <a:endParaRPr sz="1800"/>
                    </a:p>
                  </a:txBody>
                  <a:tcPr marT="45725" marB="45725" marR="91450" marL="91450" anchor="ctr"/>
                </a:tc>
                <a:tc>
                  <a:txBody>
                    <a:bodyPr/>
                    <a:lstStyle/>
                    <a:p>
                      <a:pPr indent="0" lvl="0" marL="0" marR="0" rtl="0" algn="ctr">
                        <a:spcBef>
                          <a:spcPts val="0"/>
                        </a:spcBef>
                        <a:spcAft>
                          <a:spcPts val="0"/>
                        </a:spcAft>
                        <a:buNone/>
                      </a:pPr>
                      <a:r>
                        <a:rPr lang="en-US" sz="1800"/>
                        <a:t>102</a:t>
                      </a:r>
                      <a:endParaRPr sz="1800"/>
                    </a:p>
                  </a:txBody>
                  <a:tcPr marT="45725" marB="45725" marR="91450" marL="91450" anchor="ctr"/>
                </a:tc>
                <a:tc>
                  <a:txBody>
                    <a:bodyPr/>
                    <a:lstStyle/>
                    <a:p>
                      <a:pPr indent="0" lvl="0" marL="0" marR="0" rtl="0" algn="ctr">
                        <a:spcBef>
                          <a:spcPts val="0"/>
                        </a:spcBef>
                        <a:spcAft>
                          <a:spcPts val="0"/>
                        </a:spcAft>
                        <a:buNone/>
                      </a:pPr>
                      <a:r>
                        <a:rPr lang="en-US" sz="1800"/>
                        <a:t>1058,8</a:t>
                      </a:r>
                      <a:r>
                        <a:rPr lang="en-US" sz="1800"/>
                        <a:t> / 164,7</a:t>
                      </a:r>
                      <a:endParaRPr sz="1800"/>
                    </a:p>
                  </a:txBody>
                  <a:tcPr marT="45725" marB="45725" marR="91450" marL="91450"/>
                </a:tc>
              </a:tr>
              <a:tr h="370850">
                <a:tc>
                  <a:txBody>
                    <a:bodyPr/>
                    <a:lstStyle/>
                    <a:p>
                      <a:pPr indent="0" lvl="0" marL="0" marR="0" rtl="0" algn="l">
                        <a:spcBef>
                          <a:spcPts val="0"/>
                        </a:spcBef>
                        <a:spcAft>
                          <a:spcPts val="0"/>
                        </a:spcAft>
                        <a:buNone/>
                      </a:pPr>
                      <a:r>
                        <a:rPr lang="en-US" sz="1800"/>
                        <a:t>École</a:t>
                      </a:r>
                      <a:endParaRPr sz="1800"/>
                    </a:p>
                  </a:txBody>
                  <a:tcPr marT="45725" marB="45725" marR="91450" marL="91450" anchor="ctr"/>
                </a:tc>
                <a:tc>
                  <a:txBody>
                    <a:bodyPr/>
                    <a:lstStyle/>
                    <a:p>
                      <a:pPr indent="0" lvl="0" marL="0" marR="0" rtl="0" algn="ctr">
                        <a:spcBef>
                          <a:spcPts val="0"/>
                        </a:spcBef>
                        <a:spcAft>
                          <a:spcPts val="0"/>
                        </a:spcAft>
                        <a:buNone/>
                      </a:pPr>
                      <a:r>
                        <a:rPr lang="en-US" sz="1800"/>
                        <a:t>1847</a:t>
                      </a:r>
                      <a:endParaRPr sz="1800"/>
                    </a:p>
                  </a:txBody>
                  <a:tcPr marT="45725" marB="45725" marR="91450" marL="91450" anchor="ctr"/>
                </a:tc>
                <a:tc>
                  <a:txBody>
                    <a:bodyPr/>
                    <a:lstStyle/>
                    <a:p>
                      <a:pPr indent="0" lvl="0" marL="0" marR="0" rtl="0" algn="ctr">
                        <a:spcBef>
                          <a:spcPts val="0"/>
                        </a:spcBef>
                        <a:spcAft>
                          <a:spcPts val="0"/>
                        </a:spcAft>
                        <a:buNone/>
                      </a:pPr>
                      <a:r>
                        <a:rPr lang="en-US" sz="1800"/>
                        <a:t> —</a:t>
                      </a:r>
                      <a:endParaRPr sz="1800"/>
                    </a:p>
                  </a:txBody>
                  <a:tcPr marT="45725" marB="45725" marR="91450" marL="91450" anchor="ctr"/>
                </a:tc>
                <a:tc>
                  <a:txBody>
                    <a:bodyPr/>
                    <a:lstStyle/>
                    <a:p>
                      <a:pPr indent="0" lvl="0" marL="0" marR="0" rtl="0" algn="ctr">
                        <a:spcBef>
                          <a:spcPts val="0"/>
                        </a:spcBef>
                        <a:spcAft>
                          <a:spcPts val="0"/>
                        </a:spcAft>
                        <a:buNone/>
                      </a:pPr>
                      <a:r>
                        <a:rPr lang="en-US" sz="1800"/>
                        <a:t>220</a:t>
                      </a:r>
                      <a:endParaRPr sz="1800"/>
                    </a:p>
                  </a:txBody>
                  <a:tcPr marT="45725" marB="45725" marR="91450" marL="91450" anchor="ctr"/>
                </a:tc>
                <a:tc>
                  <a:txBody>
                    <a:bodyPr/>
                    <a:lstStyle/>
                    <a:p>
                      <a:pPr indent="0" lvl="0" marL="0" marR="0" rtl="0" algn="ctr">
                        <a:lnSpc>
                          <a:spcPct val="100000"/>
                        </a:lnSpc>
                        <a:spcBef>
                          <a:spcPts val="0"/>
                        </a:spcBef>
                        <a:spcAft>
                          <a:spcPts val="0"/>
                        </a:spcAft>
                        <a:buClr>
                          <a:schemeClr val="dk1"/>
                        </a:buClr>
                        <a:buSzPts val="1800"/>
                        <a:buFont typeface="Calibri"/>
                        <a:buNone/>
                      </a:pPr>
                      <a:r>
                        <a:rPr lang="en-US" sz="1800" u="none" cap="none" strike="noStrike"/>
                        <a:t>346,6 /</a:t>
                      </a:r>
                      <a:endParaRPr b="0" i="0" sz="1800" u="none" cap="none" strike="noStrike">
                        <a:solidFill>
                          <a:srgbClr val="000000"/>
                        </a:solidFill>
                        <a:latin typeface="Calibri"/>
                        <a:ea typeface="Calibri"/>
                        <a:cs typeface="Calibri"/>
                        <a:sym typeface="Calibri"/>
                      </a:endParaRPr>
                    </a:p>
                  </a:txBody>
                  <a:tcPr marT="45725" marB="45725" marR="91450" marL="91450"/>
                </a:tc>
              </a:tr>
              <a:tr h="370850">
                <a:tc>
                  <a:txBody>
                    <a:bodyPr/>
                    <a:lstStyle/>
                    <a:p>
                      <a:pPr indent="0" lvl="0" marL="0" marR="0" rtl="0" algn="l">
                        <a:spcBef>
                          <a:spcPts val="0"/>
                        </a:spcBef>
                        <a:spcAft>
                          <a:spcPts val="0"/>
                        </a:spcAft>
                        <a:buNone/>
                      </a:pPr>
                      <a:r>
                        <a:rPr lang="en-US" sz="1800"/>
                        <a:t>Maisons individuelles (15)</a:t>
                      </a:r>
                      <a:endParaRPr sz="1800"/>
                    </a:p>
                  </a:txBody>
                  <a:tcPr marT="45725" marB="45725" marR="91450" marL="91450" anchor="ctr"/>
                </a:tc>
                <a:tc>
                  <a:txBody>
                    <a:bodyPr/>
                    <a:lstStyle/>
                    <a:p>
                      <a:pPr indent="0" lvl="0" marL="0" marR="0" rtl="0" algn="ctr">
                        <a:spcBef>
                          <a:spcPts val="0"/>
                        </a:spcBef>
                        <a:spcAft>
                          <a:spcPts val="0"/>
                        </a:spcAft>
                        <a:buNone/>
                      </a:pPr>
                      <a:r>
                        <a:rPr lang="en-US" sz="1800"/>
                        <a:t>1805</a:t>
                      </a:r>
                      <a:endParaRPr sz="1800"/>
                    </a:p>
                  </a:txBody>
                  <a:tcPr marT="45725" marB="45725" marR="91450" marL="91450" anchor="ctr"/>
                </a:tc>
                <a:tc>
                  <a:txBody>
                    <a:bodyPr/>
                    <a:lstStyle/>
                    <a:p>
                      <a:pPr indent="0" lvl="0" marL="0" marR="0" rtl="0" algn="ctr">
                        <a:spcBef>
                          <a:spcPts val="0"/>
                        </a:spcBef>
                        <a:spcAft>
                          <a:spcPts val="0"/>
                        </a:spcAft>
                        <a:buNone/>
                      </a:pPr>
                      <a:r>
                        <a:rPr lang="en-US" sz="1800"/>
                        <a:t> 420</a:t>
                      </a:r>
                      <a:endParaRPr sz="1800"/>
                    </a:p>
                  </a:txBody>
                  <a:tcPr marT="45725" marB="45725" marR="91450" marL="91450" anchor="ctr"/>
                </a:tc>
                <a:tc>
                  <a:txBody>
                    <a:bodyPr/>
                    <a:lstStyle/>
                    <a:p>
                      <a:pPr indent="0" lvl="0" marL="0" marR="0" rtl="0" algn="ctr">
                        <a:spcBef>
                          <a:spcPts val="0"/>
                        </a:spcBef>
                        <a:spcAft>
                          <a:spcPts val="0"/>
                        </a:spcAft>
                        <a:buNone/>
                      </a:pPr>
                      <a:r>
                        <a:rPr lang="en-US" sz="1800"/>
                        <a:t>42</a:t>
                      </a:r>
                      <a:endParaRPr sz="1800"/>
                    </a:p>
                  </a:txBody>
                  <a:tcPr marT="45725" marB="45725" marR="91450" marL="91450" anchor="ctr"/>
                </a:tc>
                <a:tc>
                  <a:txBody>
                    <a:bodyPr/>
                    <a:lstStyle/>
                    <a:p>
                      <a:pPr indent="0" lvl="0" marL="0" marR="0" rtl="0" algn="ctr">
                        <a:lnSpc>
                          <a:spcPct val="100000"/>
                        </a:lnSpc>
                        <a:spcBef>
                          <a:spcPts val="0"/>
                        </a:spcBef>
                        <a:spcAft>
                          <a:spcPts val="0"/>
                        </a:spcAft>
                        <a:buClr>
                          <a:schemeClr val="dk1"/>
                        </a:buClr>
                        <a:buSzPts val="1800"/>
                        <a:buFont typeface="Calibri"/>
                        <a:buNone/>
                      </a:pPr>
                      <a:r>
                        <a:rPr lang="en-US" sz="1800"/>
                        <a:t>2023,8** / </a:t>
                      </a:r>
                      <a:r>
                        <a:rPr lang="en-US" sz="1800" u="none" cap="none" strike="noStrike"/>
                        <a:t>—</a:t>
                      </a:r>
                      <a:endParaRPr b="0" i="0" sz="1800" u="none" cap="none" strike="noStrike">
                        <a:solidFill>
                          <a:srgbClr val="000000"/>
                        </a:solidFill>
                        <a:latin typeface="Calibri"/>
                        <a:ea typeface="Calibri"/>
                        <a:cs typeface="Calibri"/>
                        <a:sym typeface="Calibri"/>
                      </a:endParaRPr>
                    </a:p>
                  </a:txBody>
                  <a:tcPr marT="45725" marB="45725" marR="91450" marL="91450"/>
                </a:tc>
              </a:tr>
              <a:tr h="370850">
                <a:tc>
                  <a:txBody>
                    <a:bodyPr/>
                    <a:lstStyle/>
                    <a:p>
                      <a:pPr indent="0" lvl="0" marL="0" marR="0" rtl="0" algn="l">
                        <a:spcBef>
                          <a:spcPts val="0"/>
                        </a:spcBef>
                        <a:spcAft>
                          <a:spcPts val="0"/>
                        </a:spcAft>
                        <a:buNone/>
                      </a:pPr>
                      <a:r>
                        <a:rPr lang="en-US" sz="1800"/>
                        <a:t>Bâtiments résidentiels (5)</a:t>
                      </a:r>
                      <a:endParaRPr sz="1800"/>
                    </a:p>
                  </a:txBody>
                  <a:tcPr marT="45725" marB="45725" marR="91450" marL="91450" anchor="ctr"/>
                </a:tc>
                <a:tc>
                  <a:txBody>
                    <a:bodyPr/>
                    <a:lstStyle/>
                    <a:p>
                      <a:pPr indent="0" lvl="0" marL="0" marR="0" rtl="0" algn="ctr">
                        <a:spcBef>
                          <a:spcPts val="0"/>
                        </a:spcBef>
                        <a:spcAft>
                          <a:spcPts val="0"/>
                        </a:spcAft>
                        <a:buNone/>
                      </a:pPr>
                      <a:r>
                        <a:rPr lang="en-US" sz="1800"/>
                        <a:t>3322</a:t>
                      </a:r>
                      <a:endParaRPr sz="1800"/>
                    </a:p>
                  </a:txBody>
                  <a:tcPr marT="45725" marB="45725" marR="91450" marL="91450" anchor="ctr"/>
                </a:tc>
                <a:tc>
                  <a:txBody>
                    <a:bodyPr/>
                    <a:lstStyle/>
                    <a:p>
                      <a:pPr indent="0" lvl="0" marL="0" marR="0" rtl="0" algn="ctr">
                        <a:spcBef>
                          <a:spcPts val="0"/>
                        </a:spcBef>
                        <a:spcAft>
                          <a:spcPts val="0"/>
                        </a:spcAft>
                        <a:buNone/>
                      </a:pPr>
                      <a:r>
                        <a:rPr lang="en-US" sz="1800"/>
                        <a:t> 875</a:t>
                      </a:r>
                      <a:endParaRPr sz="1800"/>
                    </a:p>
                  </a:txBody>
                  <a:tcPr marT="45725" marB="45725" marR="91450" marL="91450" anchor="ctr"/>
                </a:tc>
                <a:tc>
                  <a:txBody>
                    <a:bodyPr/>
                    <a:lstStyle/>
                    <a:p>
                      <a:pPr indent="0" lvl="0" marL="0" marR="0" rtl="0" algn="ctr">
                        <a:spcBef>
                          <a:spcPts val="0"/>
                        </a:spcBef>
                        <a:spcAft>
                          <a:spcPts val="0"/>
                        </a:spcAft>
                        <a:buNone/>
                      </a:pPr>
                      <a:r>
                        <a:rPr lang="en-US" sz="1800"/>
                        <a:t>96</a:t>
                      </a:r>
                      <a:endParaRPr sz="1800"/>
                    </a:p>
                  </a:txBody>
                  <a:tcPr marT="45725" marB="45725" marR="91450" marL="91450" anchor="ctr"/>
                </a:tc>
                <a:tc>
                  <a:txBody>
                    <a:bodyPr/>
                    <a:lstStyle/>
                    <a:p>
                      <a:pPr indent="0" lvl="0" marL="0" marR="0" rtl="0" algn="ctr">
                        <a:lnSpc>
                          <a:spcPct val="100000"/>
                        </a:lnSpc>
                        <a:spcBef>
                          <a:spcPts val="0"/>
                        </a:spcBef>
                        <a:spcAft>
                          <a:spcPts val="0"/>
                        </a:spcAft>
                        <a:buClr>
                          <a:schemeClr val="dk1"/>
                        </a:buClr>
                        <a:buSzPts val="1800"/>
                        <a:buFont typeface="Calibri"/>
                        <a:buNone/>
                      </a:pPr>
                      <a:r>
                        <a:rPr lang="en-US" sz="1800" u="none" cap="none" strike="noStrike"/>
                        <a:t>3936,3 / 682,5</a:t>
                      </a:r>
                      <a:endParaRPr b="0" i="0" sz="1800" u="none" cap="none" strike="noStrike">
                        <a:solidFill>
                          <a:schemeClr val="dk1"/>
                        </a:solidFill>
                        <a:latin typeface="Calibri"/>
                        <a:ea typeface="Calibri"/>
                        <a:cs typeface="Calibri"/>
                        <a:sym typeface="Calibri"/>
                      </a:endParaRPr>
                    </a:p>
                  </a:txBody>
                  <a:tcPr marT="45725" marB="45725" marR="91450" marL="91450"/>
                </a:tc>
              </a:tr>
            </a:tbl>
          </a:graphicData>
        </a:graphic>
      </p:graphicFrame>
      <p:sp>
        <p:nvSpPr>
          <p:cNvPr id="312" name="Google Shape;312;p20"/>
          <p:cNvSpPr txBox="1"/>
          <p:nvPr/>
        </p:nvSpPr>
        <p:spPr>
          <a:xfrm>
            <a:off x="1505119" y="4389291"/>
            <a:ext cx="7175895"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i="1" lang="en-US" sz="1400">
                <a:solidFill>
                  <a:schemeClr val="dk1"/>
                </a:solidFill>
                <a:latin typeface="Calibri"/>
                <a:ea typeface="Calibri"/>
                <a:cs typeface="Calibri"/>
                <a:sym typeface="Calibri"/>
              </a:rPr>
              <a:t>* Salariés, étudiants ή résidents </a:t>
            </a:r>
            <a:endParaRPr/>
          </a:p>
          <a:p>
            <a:pPr indent="0" lvl="0" marL="0" marR="0" rtl="0" algn="l">
              <a:spcBef>
                <a:spcPts val="0"/>
              </a:spcBef>
              <a:spcAft>
                <a:spcPts val="0"/>
              </a:spcAft>
              <a:buNone/>
            </a:pPr>
            <a:r>
              <a:rPr i="1" lang="en-US" sz="1400">
                <a:solidFill>
                  <a:schemeClr val="dk1"/>
                </a:solidFill>
                <a:latin typeface="Calibri"/>
                <a:ea typeface="Calibri"/>
                <a:cs typeface="Calibri"/>
                <a:sym typeface="Calibri"/>
              </a:rPr>
              <a:t>** Consommation d'eau par défaut pour l'arrosage du jardin : 0,6 m</a:t>
            </a:r>
            <a:r>
              <a:rPr baseline="30000" i="1" lang="en-US" sz="1400">
                <a:solidFill>
                  <a:schemeClr val="dk1"/>
                </a:solidFill>
                <a:latin typeface="Calibri"/>
                <a:ea typeface="Calibri"/>
                <a:cs typeface="Calibri"/>
                <a:sym typeface="Calibri"/>
              </a:rPr>
              <a:t>3</a:t>
            </a:r>
            <a:r>
              <a:rPr i="1" lang="en-US" sz="1400">
                <a:solidFill>
                  <a:schemeClr val="dk1"/>
                </a:solidFill>
                <a:latin typeface="Calibri"/>
                <a:ea typeface="Calibri"/>
                <a:cs typeface="Calibri"/>
                <a:sym typeface="Calibri"/>
              </a:rPr>
              <a:t>/m</a:t>
            </a:r>
            <a:r>
              <a:rPr baseline="30000" i="1" lang="en-US" sz="1400">
                <a:solidFill>
                  <a:schemeClr val="dk1"/>
                </a:solidFill>
                <a:latin typeface="Calibri"/>
                <a:ea typeface="Calibri"/>
                <a:cs typeface="Calibri"/>
                <a:sym typeface="Calibri"/>
              </a:rPr>
              <a:t>2</a:t>
            </a:r>
            <a:r>
              <a:rPr i="1" lang="en-US" sz="1400">
                <a:solidFill>
                  <a:schemeClr val="dk1"/>
                </a:solidFill>
                <a:latin typeface="Calibri"/>
                <a:ea typeface="Calibri"/>
                <a:cs typeface="Calibri"/>
                <a:sym typeface="Calibri"/>
              </a:rPr>
              <a:t> zone de jardin </a:t>
            </a:r>
            <a:endParaRPr i="1" sz="1400">
              <a:solidFill>
                <a:schemeClr val="dk1"/>
              </a:solidFill>
              <a:latin typeface="Calibri"/>
              <a:ea typeface="Calibri"/>
              <a:cs typeface="Calibri"/>
              <a:sym typeface="Calibri"/>
            </a:endParaRPr>
          </a:p>
        </p:txBody>
      </p:sp>
      <p:sp>
        <p:nvSpPr>
          <p:cNvPr id="313" name="Google Shape;313;p20"/>
          <p:cNvSpPr/>
          <p:nvPr/>
        </p:nvSpPr>
        <p:spPr>
          <a:xfrm>
            <a:off x="184052" y="820521"/>
            <a:ext cx="2749647" cy="830997"/>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Données disponibles</a:t>
            </a:r>
            <a:endParaRPr sz="2400">
              <a:solidFill>
                <a:schemeClr val="lt1"/>
              </a:solidFill>
              <a:latin typeface="Calibri"/>
              <a:ea typeface="Calibri"/>
              <a:cs typeface="Calibri"/>
              <a:sym typeface="Calibri"/>
            </a:endParaRPr>
          </a:p>
        </p:txBody>
      </p:sp>
      <p:sp>
        <p:nvSpPr>
          <p:cNvPr id="314" name="Google Shape;314;p20"/>
          <p:cNvSpPr/>
          <p:nvPr/>
        </p:nvSpPr>
        <p:spPr>
          <a:xfrm>
            <a:off x="686559" y="4912511"/>
            <a:ext cx="8018546"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rgbClr val="000000"/>
                </a:solidFill>
                <a:latin typeface="Calibri"/>
                <a:ea typeface="Calibri"/>
                <a:cs typeface="Calibri"/>
                <a:sym typeface="Calibri"/>
              </a:rPr>
              <a:t>Pour les maisons individuelles et les bâtiments résidentiels, la surface intérieure au sol et la consommation annuelle d'eau sont données comme une valeur totale agrégée pour tous les bâtiments de la catégorie</a:t>
            </a:r>
            <a:endParaRPr sz="1800">
              <a:solidFill>
                <a:srgbClr val="000000"/>
              </a:solidFill>
              <a:latin typeface="Calibri"/>
              <a:ea typeface="Calibri"/>
              <a:cs typeface="Calibri"/>
              <a:sym typeface="Calibri"/>
            </a:endParaRPr>
          </a:p>
        </p:txBody>
      </p:sp>
      <p:pic>
        <p:nvPicPr>
          <p:cNvPr id="315" name="Google Shape;315;p20"/>
          <p:cNvPicPr preferRelativeResize="0"/>
          <p:nvPr/>
        </p:nvPicPr>
        <p:blipFill rotWithShape="1">
          <a:blip r:embed="rId3">
            <a:alphaModFix/>
          </a:blip>
          <a:srcRect b="0" l="0" r="0" t="0"/>
          <a:stretch/>
        </p:blipFill>
        <p:spPr>
          <a:xfrm>
            <a:off x="184053" y="5082051"/>
            <a:ext cx="378512" cy="368806"/>
          </a:xfrm>
          <a:prstGeom prst="rect">
            <a:avLst/>
          </a:prstGeom>
          <a:noFill/>
          <a:ln>
            <a:noFill/>
          </a:ln>
        </p:spPr>
      </p:pic>
      <p:sp>
        <p:nvSpPr>
          <p:cNvPr id="316" name="Google Shape;316;p20"/>
          <p:cNvSpPr/>
          <p:nvPr/>
        </p:nvSpPr>
        <p:spPr>
          <a:xfrm>
            <a:off x="7185718" y="836500"/>
            <a:ext cx="1348681"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1</a:t>
            </a:r>
            <a:endParaRPr sz="2400">
              <a:solidFill>
                <a:schemeClr val="lt1"/>
              </a:solidFill>
              <a:latin typeface="Calibri"/>
              <a:ea typeface="Calibri"/>
              <a:cs typeface="Calibri"/>
              <a:sym typeface="Calibri"/>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0" name="Shape 320"/>
        <p:cNvGrpSpPr/>
        <p:nvPr/>
      </p:nvGrpSpPr>
      <p:grpSpPr>
        <a:xfrm>
          <a:off x="0" y="0"/>
          <a:ext cx="0" cy="0"/>
          <a:chOff x="0" y="0"/>
          <a:chExt cx="0" cy="0"/>
        </a:xfrm>
      </p:grpSpPr>
      <p:pic>
        <p:nvPicPr>
          <p:cNvPr id="321" name="Google Shape;321;p21"/>
          <p:cNvPicPr preferRelativeResize="0"/>
          <p:nvPr/>
        </p:nvPicPr>
        <p:blipFill rotWithShape="1">
          <a:blip r:embed="rId3">
            <a:alphaModFix/>
          </a:blip>
          <a:srcRect b="0" l="0" r="0" t="0"/>
          <a:stretch/>
        </p:blipFill>
        <p:spPr>
          <a:xfrm>
            <a:off x="5665666" y="4884303"/>
            <a:ext cx="2035415" cy="1345484"/>
          </a:xfrm>
          <a:prstGeom prst="rect">
            <a:avLst/>
          </a:prstGeom>
          <a:noFill/>
          <a:ln>
            <a:noFill/>
          </a:ln>
        </p:spPr>
      </p:pic>
      <p:sp>
        <p:nvSpPr>
          <p:cNvPr id="322" name="Google Shape;322;p21"/>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323" name="Google Shape;323;p21"/>
          <p:cNvSpPr txBox="1"/>
          <p:nvPr/>
        </p:nvSpPr>
        <p:spPr>
          <a:xfrm>
            <a:off x="0" y="0"/>
            <a:ext cx="9144000" cy="731837"/>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Clr>
                <a:srgbClr val="7F7F7F"/>
              </a:buClr>
              <a:buSzPts val="2800"/>
              <a:buFont typeface="Calibri"/>
              <a:buNone/>
            </a:pPr>
            <a:r>
              <a:rPr b="1" lang="en-US" sz="2800">
                <a:solidFill>
                  <a:srgbClr val="7F7F7F"/>
                </a:solidFill>
                <a:latin typeface="Calibri"/>
                <a:ea typeface="Calibri"/>
                <a:cs typeface="Calibri"/>
                <a:sym typeface="Calibri"/>
              </a:rPr>
              <a:t>C.2.3- CONSOMMATION D'EAU POTABLE </a:t>
            </a:r>
            <a:endParaRPr b="1" sz="2800">
              <a:solidFill>
                <a:srgbClr val="7F7F7F"/>
              </a:solidFill>
              <a:latin typeface="Calibri"/>
              <a:ea typeface="Calibri"/>
              <a:cs typeface="Calibri"/>
              <a:sym typeface="Calibri"/>
            </a:endParaRPr>
          </a:p>
          <a:p>
            <a:pPr indent="0" lvl="0" marL="0" marR="0" rtl="0" algn="ctr">
              <a:spcBef>
                <a:spcPts val="0"/>
              </a:spcBef>
              <a:spcAft>
                <a:spcPts val="0"/>
              </a:spcAft>
              <a:buClr>
                <a:srgbClr val="7F7F7F"/>
              </a:buClr>
              <a:buSzPts val="2800"/>
              <a:buFont typeface="Calibri"/>
              <a:buNone/>
            </a:pPr>
            <a:r>
              <a:rPr b="1" lang="en-US" sz="2800">
                <a:solidFill>
                  <a:srgbClr val="7F7F7F"/>
                </a:solidFill>
                <a:latin typeface="Calibri"/>
                <a:ea typeface="Calibri"/>
                <a:cs typeface="Calibri"/>
                <a:sym typeface="Calibri"/>
              </a:rPr>
              <a:t>DANS LES BÂTIMENTS RÉSIDENTIELS</a:t>
            </a:r>
            <a:endParaRPr b="1" sz="2800">
              <a:solidFill>
                <a:srgbClr val="7F7F7F"/>
              </a:solidFill>
              <a:latin typeface="Calibri"/>
              <a:ea typeface="Calibri"/>
              <a:cs typeface="Calibri"/>
              <a:sym typeface="Calibri"/>
            </a:endParaRPr>
          </a:p>
        </p:txBody>
      </p:sp>
      <p:sp>
        <p:nvSpPr>
          <p:cNvPr id="324" name="Google Shape;324;p21"/>
          <p:cNvSpPr txBox="1"/>
          <p:nvPr/>
        </p:nvSpPr>
        <p:spPr>
          <a:xfrm>
            <a:off x="147918" y="1016056"/>
            <a:ext cx="8024686" cy="435705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Maisons individuelles : </a:t>
            </a:r>
            <a:r>
              <a:rPr lang="en-US" sz="2000">
                <a:solidFill>
                  <a:schemeClr val="dk1"/>
                </a:solidFill>
                <a:latin typeface="Calibri"/>
                <a:ea typeface="Calibri"/>
                <a:cs typeface="Calibri"/>
                <a:sym typeface="Calibri"/>
              </a:rPr>
              <a:t>Soustraire la consommation annuelle d'eau pour l'arrosage des jardins de la consommation totale annuelle d'eau </a:t>
            </a:r>
            <a:endParaRPr sz="2000">
              <a:solidFill>
                <a:schemeClr val="dk1"/>
              </a:solidFill>
              <a:latin typeface="Calibri"/>
              <a:ea typeface="Calibri"/>
              <a:cs typeface="Calibri"/>
              <a:sym typeface="Calibri"/>
            </a:endParaRPr>
          </a:p>
          <a:p>
            <a:pPr indent="0" lvl="0" marL="0" marR="0" rtl="0" algn="l">
              <a:spcBef>
                <a:spcPts val="600"/>
              </a:spcBef>
              <a:spcAft>
                <a:spcPts val="0"/>
              </a:spcAft>
              <a:buClr>
                <a:schemeClr val="dk1"/>
              </a:buClr>
              <a:buSzPts val="1800"/>
              <a:buFont typeface="Arial"/>
              <a:buNone/>
            </a:pPr>
            <a:r>
              <a:rPr lang="en-US" sz="1800">
                <a:solidFill>
                  <a:schemeClr val="dk1"/>
                </a:solidFill>
                <a:latin typeface="Calibri"/>
                <a:ea typeface="Calibri"/>
                <a:cs typeface="Calibri"/>
                <a:sym typeface="Calibri"/>
              </a:rPr>
              <a:t>		</a:t>
            </a:r>
            <a:r>
              <a:rPr lang="en-US" sz="2000">
                <a:solidFill>
                  <a:schemeClr val="dk1"/>
                </a:solidFill>
                <a:latin typeface="Calibri"/>
                <a:ea typeface="Calibri"/>
                <a:cs typeface="Calibri"/>
                <a:sym typeface="Calibri"/>
              </a:rPr>
              <a:t>2023,8m3 - (420m2 * 0,6 m3/m2 ) = 1771,8 m</a:t>
            </a:r>
            <a:r>
              <a:rPr baseline="30000" lang="en-US" sz="2000">
                <a:solidFill>
                  <a:schemeClr val="dk1"/>
                </a:solidFill>
                <a:latin typeface="Calibri"/>
                <a:ea typeface="Calibri"/>
                <a:cs typeface="Calibri"/>
                <a:sym typeface="Calibri"/>
              </a:rPr>
              <a:t>3 = </a:t>
            </a:r>
            <a:r>
              <a:rPr lang="en-US" sz="2000">
                <a:solidFill>
                  <a:schemeClr val="dk1"/>
                </a:solidFill>
                <a:latin typeface="Calibri"/>
                <a:ea typeface="Calibri"/>
                <a:cs typeface="Calibri"/>
                <a:sym typeface="Calibri"/>
              </a:rPr>
              <a:t>1771800 l</a:t>
            </a:r>
            <a:endParaRPr/>
          </a:p>
          <a:p>
            <a:pPr indent="0" lvl="0" marL="0" marR="0" rtl="0" algn="l">
              <a:spcBef>
                <a:spcPts val="60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Bâtiments résidentiels : </a:t>
            </a:r>
            <a:r>
              <a:rPr lang="en-US" sz="2000">
                <a:solidFill>
                  <a:schemeClr val="dk1"/>
                </a:solidFill>
                <a:latin typeface="Calibri"/>
                <a:ea typeface="Calibri"/>
                <a:cs typeface="Calibri"/>
                <a:sym typeface="Calibri"/>
              </a:rPr>
              <a:t>Soustraire la consommation d'eau annuelle pour les espaces communs de la consommation annuelle totale d'eau </a:t>
            </a:r>
            <a:endParaRPr/>
          </a:p>
          <a:p>
            <a:pPr indent="0" lvl="0" marL="0" marR="0" rtl="0" algn="l">
              <a:spcBef>
                <a:spcPts val="600"/>
              </a:spcBef>
              <a:spcAft>
                <a:spcPts val="0"/>
              </a:spcAft>
              <a:buClr>
                <a:schemeClr val="dk1"/>
              </a:buClr>
              <a:buSzPts val="2000"/>
              <a:buFont typeface="Arial"/>
              <a:buNone/>
            </a:pPr>
            <a:r>
              <a:rPr lang="en-US" sz="2000">
                <a:solidFill>
                  <a:schemeClr val="dk1"/>
                </a:solidFill>
                <a:latin typeface="Calibri"/>
                <a:ea typeface="Calibri"/>
                <a:cs typeface="Calibri"/>
                <a:sym typeface="Calibri"/>
              </a:rPr>
              <a:t>		3 936,3 m</a:t>
            </a:r>
            <a:r>
              <a:rPr baseline="30000" lang="en-US" sz="2000">
                <a:solidFill>
                  <a:schemeClr val="dk1"/>
                </a:solidFill>
                <a:latin typeface="Calibri"/>
                <a:ea typeface="Calibri"/>
                <a:cs typeface="Calibri"/>
                <a:sym typeface="Calibri"/>
              </a:rPr>
              <a:t>3 - </a:t>
            </a:r>
            <a:r>
              <a:rPr lang="en-US" sz="2000">
                <a:solidFill>
                  <a:schemeClr val="dk1"/>
                </a:solidFill>
                <a:latin typeface="Calibri"/>
                <a:ea typeface="Calibri"/>
                <a:cs typeface="Calibri"/>
                <a:sym typeface="Calibri"/>
              </a:rPr>
              <a:t>682,5 m</a:t>
            </a:r>
            <a:r>
              <a:rPr baseline="30000" lang="en-US" sz="2000">
                <a:solidFill>
                  <a:schemeClr val="dk1"/>
                </a:solidFill>
                <a:latin typeface="Calibri"/>
                <a:ea typeface="Calibri"/>
                <a:cs typeface="Calibri"/>
                <a:sym typeface="Calibri"/>
              </a:rPr>
              <a:t>3 = </a:t>
            </a:r>
            <a:r>
              <a:rPr lang="en-US" sz="2000">
                <a:solidFill>
                  <a:schemeClr val="dk1"/>
                </a:solidFill>
                <a:latin typeface="Calibri"/>
                <a:ea typeface="Calibri"/>
                <a:cs typeface="Calibri"/>
                <a:sym typeface="Calibri"/>
              </a:rPr>
              <a:t>3 253,8 m3 = 3 253 800 l</a:t>
            </a:r>
            <a:r>
              <a:rPr baseline="30000" lang="en-US" sz="2000">
                <a:solidFill>
                  <a:schemeClr val="dk1"/>
                </a:solidFill>
                <a:latin typeface="Calibri"/>
                <a:ea typeface="Calibri"/>
                <a:cs typeface="Calibri"/>
                <a:sym typeface="Calibri"/>
              </a:rPr>
              <a:t> </a:t>
            </a:r>
            <a:endParaRPr sz="2000">
              <a:solidFill>
                <a:schemeClr val="dk1"/>
              </a:solidFill>
              <a:latin typeface="Calibri"/>
              <a:ea typeface="Calibri"/>
              <a:cs typeface="Calibri"/>
              <a:sym typeface="Calibri"/>
            </a:endParaRPr>
          </a:p>
          <a:p>
            <a:pPr indent="0" lvl="0" marL="0" marR="0" rtl="0" algn="l">
              <a:spcBef>
                <a:spcPts val="60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Calculer la consommation totale d'eau potable pour les immeubles résidentiels (maisons individuelles et immeubles résidentiels)</a:t>
            </a:r>
            <a:endParaRPr/>
          </a:p>
          <a:p>
            <a:pPr indent="0" lvl="0" marL="0" marR="0" rtl="0" algn="l">
              <a:spcBef>
                <a:spcPts val="600"/>
              </a:spcBef>
              <a:spcAft>
                <a:spcPts val="0"/>
              </a:spcAft>
              <a:buClr>
                <a:schemeClr val="dk1"/>
              </a:buClr>
              <a:buSzPts val="1800"/>
              <a:buFont typeface="Arial"/>
              <a:buNone/>
            </a:pPr>
            <a:r>
              <a:rPr lang="en-US" sz="1800">
                <a:solidFill>
                  <a:schemeClr val="dk1"/>
                </a:solidFill>
                <a:latin typeface="Calibri"/>
                <a:ea typeface="Calibri"/>
                <a:cs typeface="Calibri"/>
                <a:sym typeface="Calibri"/>
              </a:rPr>
              <a:t>		</a:t>
            </a:r>
            <a:r>
              <a:rPr lang="en-US" sz="2000">
                <a:solidFill>
                  <a:schemeClr val="dk1"/>
                </a:solidFill>
                <a:latin typeface="Calibri"/>
                <a:ea typeface="Calibri"/>
                <a:cs typeface="Calibri"/>
                <a:sym typeface="Calibri"/>
              </a:rPr>
              <a:t>1771800 l + 3253800 l = 5708,1 l = 5025600 l </a:t>
            </a:r>
            <a:endParaRPr/>
          </a:p>
          <a:p>
            <a:pPr indent="0" lvl="0" marL="0" marR="0" rtl="0" algn="l">
              <a:spcBef>
                <a:spcPts val="60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Calculer le nombre total d’occupants des bâtiments résidentiels </a:t>
            </a:r>
            <a:endParaRPr/>
          </a:p>
          <a:p>
            <a:pPr indent="0" lvl="0" marL="0" marR="0" rtl="0" algn="l">
              <a:spcBef>
                <a:spcPts val="600"/>
              </a:spcBef>
              <a:spcAft>
                <a:spcPts val="0"/>
              </a:spcAft>
              <a:buClr>
                <a:srgbClr val="000000"/>
              </a:buClr>
              <a:buSzPts val="2000"/>
              <a:buFont typeface="Arial"/>
              <a:buNone/>
            </a:pPr>
            <a:r>
              <a:rPr b="1" lang="en-US" sz="2000">
                <a:solidFill>
                  <a:srgbClr val="000000"/>
                </a:solidFill>
                <a:latin typeface="Calibri"/>
                <a:ea typeface="Calibri"/>
                <a:cs typeface="Calibri"/>
                <a:sym typeface="Calibri"/>
              </a:rPr>
              <a:t>		</a:t>
            </a:r>
            <a:r>
              <a:rPr lang="en-US" sz="2000">
                <a:solidFill>
                  <a:srgbClr val="000000"/>
                </a:solidFill>
                <a:latin typeface="Calibri"/>
                <a:ea typeface="Calibri"/>
                <a:cs typeface="Calibri"/>
                <a:sym typeface="Calibri"/>
              </a:rPr>
              <a:t>(42+96) = 138 occupants</a:t>
            </a:r>
            <a:endParaRPr/>
          </a:p>
          <a:p>
            <a:pPr indent="0" lvl="0" marL="0" marR="0" rtl="0" algn="l">
              <a:spcBef>
                <a:spcPts val="60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Calculer la consommation annuelle d'eau potable par occupant</a:t>
            </a:r>
            <a:endParaRPr b="1" sz="2000">
              <a:solidFill>
                <a:schemeClr val="dk1"/>
              </a:solidFill>
              <a:latin typeface="Calibri"/>
              <a:ea typeface="Calibri"/>
              <a:cs typeface="Calibri"/>
              <a:sym typeface="Calibri"/>
            </a:endParaRPr>
          </a:p>
        </p:txBody>
      </p:sp>
      <p:sp>
        <p:nvSpPr>
          <p:cNvPr id="325" name="Google Shape;325;p21"/>
          <p:cNvSpPr txBox="1"/>
          <p:nvPr/>
        </p:nvSpPr>
        <p:spPr>
          <a:xfrm>
            <a:off x="1543948" y="5439111"/>
            <a:ext cx="1247457"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u="sng">
                <a:solidFill>
                  <a:schemeClr val="dk1"/>
                </a:solidFill>
                <a:latin typeface="Calibri"/>
                <a:ea typeface="Calibri"/>
                <a:cs typeface="Calibri"/>
                <a:sym typeface="Calibri"/>
              </a:rPr>
              <a:t>5025600 l</a:t>
            </a:r>
            <a:endParaRPr baseline="30000" sz="2000" u="sng">
              <a:solidFill>
                <a:schemeClr val="dk1"/>
              </a:solidFill>
              <a:latin typeface="Calibri"/>
              <a:ea typeface="Calibri"/>
              <a:cs typeface="Calibri"/>
              <a:sym typeface="Calibri"/>
            </a:endParaRPr>
          </a:p>
        </p:txBody>
      </p:sp>
      <p:sp>
        <p:nvSpPr>
          <p:cNvPr id="326" name="Google Shape;326;p21"/>
          <p:cNvSpPr/>
          <p:nvPr/>
        </p:nvSpPr>
        <p:spPr>
          <a:xfrm>
            <a:off x="2770748" y="5177501"/>
            <a:ext cx="564577" cy="92333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5400" cap="none">
                <a:solidFill>
                  <a:srgbClr val="FC7876"/>
                </a:solidFill>
                <a:latin typeface="Calibri"/>
                <a:ea typeface="Calibri"/>
                <a:cs typeface="Calibri"/>
                <a:sym typeface="Calibri"/>
              </a:rPr>
              <a:t>÷</a:t>
            </a:r>
            <a:endParaRPr b="1" sz="5400" cap="none">
              <a:solidFill>
                <a:srgbClr val="FC7876"/>
              </a:solidFill>
              <a:latin typeface="Calibri"/>
              <a:ea typeface="Calibri"/>
              <a:cs typeface="Calibri"/>
              <a:sym typeface="Calibri"/>
            </a:endParaRPr>
          </a:p>
        </p:txBody>
      </p:sp>
      <p:sp>
        <p:nvSpPr>
          <p:cNvPr id="327" name="Google Shape;327;p21"/>
          <p:cNvSpPr/>
          <p:nvPr/>
        </p:nvSpPr>
        <p:spPr>
          <a:xfrm>
            <a:off x="4989465" y="5177501"/>
            <a:ext cx="529311" cy="92333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5400" cap="none">
                <a:solidFill>
                  <a:srgbClr val="FC7876"/>
                </a:solidFill>
                <a:latin typeface="Calibri"/>
                <a:ea typeface="Calibri"/>
                <a:cs typeface="Calibri"/>
                <a:sym typeface="Calibri"/>
              </a:rPr>
              <a:t>=</a:t>
            </a:r>
            <a:endParaRPr b="1" sz="5400" cap="none">
              <a:solidFill>
                <a:srgbClr val="FC7876"/>
              </a:solidFill>
              <a:latin typeface="Calibri"/>
              <a:ea typeface="Calibri"/>
              <a:cs typeface="Calibri"/>
              <a:sym typeface="Calibri"/>
            </a:endParaRPr>
          </a:p>
        </p:txBody>
      </p:sp>
      <p:sp>
        <p:nvSpPr>
          <p:cNvPr id="328" name="Google Shape;328;p21"/>
          <p:cNvSpPr txBox="1"/>
          <p:nvPr/>
        </p:nvSpPr>
        <p:spPr>
          <a:xfrm>
            <a:off x="3332103" y="5439111"/>
            <a:ext cx="1697131"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u="sng">
                <a:solidFill>
                  <a:schemeClr val="dk1"/>
                </a:solidFill>
                <a:latin typeface="Calibri"/>
                <a:ea typeface="Calibri"/>
                <a:cs typeface="Calibri"/>
                <a:sym typeface="Calibri"/>
              </a:rPr>
              <a:t>138 occupants</a:t>
            </a:r>
            <a:endParaRPr baseline="30000" sz="2000" u="sng">
              <a:solidFill>
                <a:schemeClr val="dk1"/>
              </a:solidFill>
              <a:latin typeface="Calibri"/>
              <a:ea typeface="Calibri"/>
              <a:cs typeface="Calibri"/>
              <a:sym typeface="Calibri"/>
            </a:endParaRPr>
          </a:p>
        </p:txBody>
      </p:sp>
      <p:sp>
        <p:nvSpPr>
          <p:cNvPr id="329" name="Google Shape;329;p21"/>
          <p:cNvSpPr/>
          <p:nvPr/>
        </p:nvSpPr>
        <p:spPr>
          <a:xfrm>
            <a:off x="7846118" y="912700"/>
            <a:ext cx="1132781"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2</a:t>
            </a:r>
            <a:endParaRPr sz="2400">
              <a:solidFill>
                <a:schemeClr val="lt1"/>
              </a:solidFill>
              <a:latin typeface="Calibri"/>
              <a:ea typeface="Calibri"/>
              <a:cs typeface="Calibri"/>
              <a:sym typeface="Calibri"/>
            </a:endParaRPr>
          </a:p>
        </p:txBody>
      </p:sp>
      <p:sp>
        <p:nvSpPr>
          <p:cNvPr id="330" name="Google Shape;330;p21"/>
          <p:cNvSpPr/>
          <p:nvPr/>
        </p:nvSpPr>
        <p:spPr>
          <a:xfrm>
            <a:off x="7782618" y="4021005"/>
            <a:ext cx="1132781"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4</a:t>
            </a:r>
            <a:endParaRPr sz="2400">
              <a:solidFill>
                <a:schemeClr val="lt1"/>
              </a:solidFill>
              <a:latin typeface="Calibri"/>
              <a:ea typeface="Calibri"/>
              <a:cs typeface="Calibri"/>
              <a:sym typeface="Calibri"/>
            </a:endParaRPr>
          </a:p>
        </p:txBody>
      </p:sp>
      <p:sp>
        <p:nvSpPr>
          <p:cNvPr id="331" name="Google Shape;331;p21"/>
          <p:cNvSpPr/>
          <p:nvPr/>
        </p:nvSpPr>
        <p:spPr>
          <a:xfrm>
            <a:off x="7749128" y="4884303"/>
            <a:ext cx="1140871"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5</a:t>
            </a:r>
            <a:endParaRPr sz="2400">
              <a:solidFill>
                <a:schemeClr val="lt1"/>
              </a:solidFill>
              <a:latin typeface="Calibri"/>
              <a:ea typeface="Calibri"/>
              <a:cs typeface="Calibri"/>
              <a:sym typeface="Calibri"/>
            </a:endParaRPr>
          </a:p>
        </p:txBody>
      </p:sp>
      <p:sp>
        <p:nvSpPr>
          <p:cNvPr id="332" name="Google Shape;332;p21"/>
          <p:cNvSpPr txBox="1"/>
          <p:nvPr/>
        </p:nvSpPr>
        <p:spPr>
          <a:xfrm>
            <a:off x="5518776" y="5439111"/>
            <a:ext cx="3037356"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u="sng">
                <a:solidFill>
                  <a:srgbClr val="FF0000"/>
                </a:solidFill>
                <a:latin typeface="Calibri"/>
                <a:ea typeface="Calibri"/>
                <a:cs typeface="Calibri"/>
                <a:sym typeface="Calibri"/>
              </a:rPr>
              <a:t>36417,4 l/occupant</a:t>
            </a:r>
            <a:endParaRPr b="1" baseline="30000" sz="2800" u="sng">
              <a:solidFill>
                <a:srgbClr val="FF0000"/>
              </a:solidFill>
              <a:latin typeface="Calibri"/>
              <a:ea typeface="Calibri"/>
              <a:cs typeface="Calibri"/>
              <a:sym typeface="Calibri"/>
            </a:endParaRPr>
          </a:p>
        </p:txBody>
      </p:sp>
      <p:sp>
        <p:nvSpPr>
          <p:cNvPr id="333" name="Google Shape;333;p21"/>
          <p:cNvSpPr/>
          <p:nvPr/>
        </p:nvSpPr>
        <p:spPr>
          <a:xfrm>
            <a:off x="7782618" y="3021458"/>
            <a:ext cx="1196281"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3</a:t>
            </a:r>
            <a:endParaRPr sz="2400">
              <a:solidFill>
                <a:schemeClr val="lt1"/>
              </a:solidFill>
              <a:latin typeface="Calibri"/>
              <a:ea typeface="Calibri"/>
              <a:cs typeface="Calibri"/>
              <a:sym typeface="Calibri"/>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7" name="Shape 337"/>
        <p:cNvGrpSpPr/>
        <p:nvPr/>
      </p:nvGrpSpPr>
      <p:grpSpPr>
        <a:xfrm>
          <a:off x="0" y="0"/>
          <a:ext cx="0" cy="0"/>
          <a:chOff x="0" y="0"/>
          <a:chExt cx="0" cy="0"/>
        </a:xfrm>
      </p:grpSpPr>
      <p:sp>
        <p:nvSpPr>
          <p:cNvPr id="338" name="Google Shape;338;p22"/>
          <p:cNvSpPr txBox="1"/>
          <p:nvPr>
            <p:ph idx="1" type="body"/>
          </p:nvPr>
        </p:nvSpPr>
        <p:spPr>
          <a:xfrm>
            <a:off x="268224" y="1600201"/>
            <a:ext cx="8418576" cy="4152112"/>
          </a:xfrm>
          <a:prstGeom prst="rect">
            <a:avLst/>
          </a:prstGeom>
          <a:noFill/>
          <a:ln>
            <a:noFill/>
          </a:ln>
        </p:spPr>
        <p:txBody>
          <a:bodyPr anchorCtr="0" anchor="t" bIns="45700" lIns="91425" spcFirstLastPara="1" rIns="91425" wrap="square" tIns="45700">
            <a:normAutofit/>
          </a:bodyPr>
          <a:lstStyle/>
          <a:p>
            <a:pPr indent="0" lvl="0" marL="0" marR="0" rtl="0" algn="ctr">
              <a:spcBef>
                <a:spcPts val="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52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52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640"/>
              </a:spcBef>
              <a:spcAft>
                <a:spcPts val="0"/>
              </a:spcAft>
              <a:buClr>
                <a:schemeClr val="dk1"/>
              </a:buClr>
              <a:buSzPts val="3200"/>
              <a:buFont typeface="Arial"/>
              <a:buNone/>
            </a:pPr>
            <a:r>
              <a:rPr b="1" i="0" lang="en-US" sz="3200" u="none" cap="none" strike="noStrike">
                <a:solidFill>
                  <a:schemeClr val="dk1"/>
                </a:solidFill>
                <a:latin typeface="Calibri"/>
                <a:ea typeface="Calibri"/>
                <a:cs typeface="Calibri"/>
                <a:sym typeface="Calibri"/>
              </a:rPr>
              <a:t>EXERCICE PHYSIQUE </a:t>
            </a:r>
            <a:endParaRPr b="0" i="0" sz="3200" u="none" cap="none" strike="noStrike">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ts val="2400"/>
              <a:buFont typeface="Arial"/>
              <a:buNone/>
            </a:pPr>
            <a:r>
              <a:t/>
            </a:r>
            <a:endParaRPr b="0" i="0" sz="2400" u="none" cap="none" strike="noStrike">
              <a:solidFill>
                <a:schemeClr val="dk1"/>
              </a:solidFill>
              <a:latin typeface="Calibri"/>
              <a:ea typeface="Calibri"/>
              <a:cs typeface="Calibri"/>
              <a:sym typeface="Calibri"/>
            </a:endParaRPr>
          </a:p>
        </p:txBody>
      </p:sp>
      <p:sp>
        <p:nvSpPr>
          <p:cNvPr id="339" name="Google Shape;339;p22"/>
          <p:cNvSpPr txBox="1"/>
          <p:nvPr>
            <p:ph idx="12" type="sldNum"/>
          </p:nvPr>
        </p:nvSpPr>
        <p:spPr>
          <a:xfrm>
            <a:off x="7010400" y="6620677"/>
            <a:ext cx="2133600" cy="237323"/>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340" name="Google Shape;340;p22"/>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b="1" i="0" lang="en-US" sz="2800" u="none" cap="none" strike="noStrike">
                <a:solidFill>
                  <a:srgbClr val="7F7F7F"/>
                </a:solidFill>
                <a:latin typeface="Calibri"/>
                <a:ea typeface="Calibri"/>
                <a:cs typeface="Calibri"/>
                <a:sym typeface="Calibri"/>
              </a:rPr>
              <a:t>C.2.3- CONSOMMATION D'EAU POTABLE </a:t>
            </a:r>
            <a:br>
              <a:rPr b="1" i="0" lang="en-US" sz="2800" u="none" cap="none" strike="noStrike">
                <a:solidFill>
                  <a:srgbClr val="7F7F7F"/>
                </a:solidFill>
                <a:latin typeface="Calibri"/>
                <a:ea typeface="Calibri"/>
                <a:cs typeface="Calibri"/>
                <a:sym typeface="Calibri"/>
              </a:rPr>
            </a:br>
            <a:r>
              <a:rPr b="1" i="0" lang="en-US" sz="2800" u="none" cap="none" strike="noStrike">
                <a:solidFill>
                  <a:srgbClr val="7F7F7F"/>
                </a:solidFill>
                <a:latin typeface="Calibri"/>
                <a:ea typeface="Calibri"/>
                <a:cs typeface="Calibri"/>
                <a:sym typeface="Calibri"/>
              </a:rPr>
              <a:t>DANS LES BÂTIMENTS RÉSIDENTIELS</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4" name="Shape 344"/>
        <p:cNvGrpSpPr/>
        <p:nvPr/>
      </p:nvGrpSpPr>
      <p:grpSpPr>
        <a:xfrm>
          <a:off x="0" y="0"/>
          <a:ext cx="0" cy="0"/>
          <a:chOff x="0" y="0"/>
          <a:chExt cx="0" cy="0"/>
        </a:xfrm>
      </p:grpSpPr>
      <p:sp>
        <p:nvSpPr>
          <p:cNvPr id="345" name="Google Shape;345;p23"/>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346" name="Google Shape;346;p23"/>
          <p:cNvSpPr txBox="1"/>
          <p:nvPr>
            <p:ph idx="1" type="body"/>
          </p:nvPr>
        </p:nvSpPr>
        <p:spPr>
          <a:xfrm>
            <a:off x="174661" y="1009204"/>
            <a:ext cx="8894911" cy="105041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000"/>
              <a:buFont typeface="Arial"/>
              <a:buNone/>
            </a:pPr>
            <a:r>
              <a:rPr b="0" i="0" lang="en-US" sz="2000" u="none" cap="none" strike="noStrike">
                <a:solidFill>
                  <a:schemeClr val="dk1"/>
                </a:solidFill>
                <a:latin typeface="Calibri"/>
                <a:ea typeface="Calibri"/>
                <a:cs typeface="Calibri"/>
                <a:sym typeface="Calibri"/>
              </a:rPr>
              <a:t>Dans un quartier existant, il y a 22 maisons individuelles, un jardin d'enfants et une école primaire. </a:t>
            </a:r>
            <a:endParaRPr b="0" i="0" sz="2000" u="none" cap="none" strike="noStrike">
              <a:solidFill>
                <a:schemeClr val="dk1"/>
              </a:solidFill>
              <a:latin typeface="Calibri"/>
              <a:ea typeface="Calibri"/>
              <a:cs typeface="Calibri"/>
              <a:sym typeface="Calibri"/>
            </a:endParaRPr>
          </a:p>
          <a:p>
            <a:pPr indent="0" lvl="0" marL="0" marR="0" rtl="0" algn="l">
              <a:spcBef>
                <a:spcPts val="400"/>
              </a:spcBef>
              <a:spcAft>
                <a:spcPts val="0"/>
              </a:spcAft>
              <a:buClr>
                <a:schemeClr val="dk1"/>
              </a:buClr>
              <a:buSzPts val="2000"/>
              <a:buFont typeface="Arial"/>
              <a:buNone/>
            </a:pPr>
            <a:r>
              <a:t/>
            </a:r>
            <a:endParaRPr b="0" i="1" sz="2000" u="none" cap="none" strike="noStrike">
              <a:solidFill>
                <a:schemeClr val="dk1"/>
              </a:solidFill>
              <a:latin typeface="Calibri"/>
              <a:ea typeface="Calibri"/>
              <a:cs typeface="Calibri"/>
              <a:sym typeface="Calibri"/>
            </a:endParaRPr>
          </a:p>
          <a:p>
            <a:pPr indent="0" lvl="0" marL="0" marR="0" rtl="0" algn="l">
              <a:spcBef>
                <a:spcPts val="400"/>
              </a:spcBef>
              <a:spcAft>
                <a:spcPts val="0"/>
              </a:spcAft>
              <a:buClr>
                <a:schemeClr val="dk1"/>
              </a:buClr>
              <a:buSzPts val="2000"/>
              <a:buFont typeface="Arial"/>
              <a:buNone/>
            </a:pPr>
            <a:r>
              <a:t/>
            </a:r>
            <a:endParaRPr b="0" i="1" sz="2000" u="none" cap="none" strike="noStrike">
              <a:solidFill>
                <a:schemeClr val="dk1"/>
              </a:solidFill>
              <a:latin typeface="Calibri"/>
              <a:ea typeface="Calibri"/>
              <a:cs typeface="Calibri"/>
              <a:sym typeface="Calibri"/>
            </a:endParaRPr>
          </a:p>
          <a:p>
            <a:pPr indent="0" lvl="0" marL="0" marR="0" rtl="0" algn="l">
              <a:spcBef>
                <a:spcPts val="400"/>
              </a:spcBef>
              <a:spcAft>
                <a:spcPts val="0"/>
              </a:spcAft>
              <a:buClr>
                <a:schemeClr val="dk1"/>
              </a:buClr>
              <a:buSzPts val="2000"/>
              <a:buFont typeface="Arial"/>
              <a:buNone/>
            </a:pPr>
            <a:r>
              <a:t/>
            </a:r>
            <a:endParaRPr b="0" i="1" sz="2000" u="none" cap="none" strike="noStrike">
              <a:solidFill>
                <a:schemeClr val="dk1"/>
              </a:solidFill>
              <a:latin typeface="Calibri"/>
              <a:ea typeface="Calibri"/>
              <a:cs typeface="Calibri"/>
              <a:sym typeface="Calibri"/>
            </a:endParaRPr>
          </a:p>
          <a:p>
            <a:pPr indent="0" lvl="0" marL="0" marR="0" rtl="0" algn="ctr">
              <a:spcBef>
                <a:spcPts val="400"/>
              </a:spcBef>
              <a:spcAft>
                <a:spcPts val="0"/>
              </a:spcAft>
              <a:buClr>
                <a:schemeClr val="dk1"/>
              </a:buClr>
              <a:buSzPts val="2000"/>
              <a:buFont typeface="Arial"/>
              <a:buNone/>
            </a:pPr>
            <a:r>
              <a:t/>
            </a:r>
            <a:endParaRPr b="0" i="1" sz="2000" u="none" cap="none" strike="noStrike">
              <a:solidFill>
                <a:schemeClr val="dk1"/>
              </a:solidFill>
              <a:latin typeface="Calibri"/>
              <a:ea typeface="Calibri"/>
              <a:cs typeface="Calibri"/>
              <a:sym typeface="Calibri"/>
            </a:endParaRPr>
          </a:p>
          <a:p>
            <a:pPr indent="0" lvl="0" marL="0" marR="0" rtl="0" algn="ctr">
              <a:spcBef>
                <a:spcPts val="400"/>
              </a:spcBef>
              <a:spcAft>
                <a:spcPts val="0"/>
              </a:spcAft>
              <a:buClr>
                <a:schemeClr val="dk1"/>
              </a:buClr>
              <a:buSzPts val="2000"/>
              <a:buFont typeface="Arial"/>
              <a:buNone/>
            </a:pPr>
            <a:r>
              <a:t/>
            </a:r>
            <a:endParaRPr b="0" i="1" sz="2000" u="none" cap="none" strike="noStrike">
              <a:solidFill>
                <a:schemeClr val="dk1"/>
              </a:solidFill>
              <a:latin typeface="Calibri"/>
              <a:ea typeface="Calibri"/>
              <a:cs typeface="Calibri"/>
              <a:sym typeface="Calibri"/>
            </a:endParaRPr>
          </a:p>
          <a:p>
            <a:pPr indent="0" lvl="0" marL="0" marR="0" rtl="0" algn="ctr">
              <a:spcBef>
                <a:spcPts val="400"/>
              </a:spcBef>
              <a:spcAft>
                <a:spcPts val="0"/>
              </a:spcAft>
              <a:buClr>
                <a:schemeClr val="dk1"/>
              </a:buClr>
              <a:buSzPts val="2000"/>
              <a:buFont typeface="Arial"/>
              <a:buNone/>
            </a:pPr>
            <a:r>
              <a:t/>
            </a:r>
            <a:endParaRPr b="0" i="1" sz="2000" u="none" cap="none" strike="noStrike">
              <a:solidFill>
                <a:schemeClr val="dk1"/>
              </a:solidFill>
              <a:latin typeface="Calibri"/>
              <a:ea typeface="Calibri"/>
              <a:cs typeface="Calibri"/>
              <a:sym typeface="Calibri"/>
            </a:endParaRPr>
          </a:p>
        </p:txBody>
      </p:sp>
      <p:sp>
        <p:nvSpPr>
          <p:cNvPr id="347" name="Google Shape;347;p23"/>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lang="en-US" sz="2800"/>
              <a:t>C.2.3- CONSOMMATION D'EAU POTABLE </a:t>
            </a:r>
            <a:br>
              <a:rPr lang="en-US" sz="2800"/>
            </a:br>
            <a:r>
              <a:rPr lang="en-US" sz="2800"/>
              <a:t>DANS LES BÂTIMENTS RÉSIDENTIELS</a:t>
            </a:r>
            <a:endParaRPr/>
          </a:p>
        </p:txBody>
      </p:sp>
      <p:sp>
        <p:nvSpPr>
          <p:cNvPr id="348" name="Google Shape;348;p23"/>
          <p:cNvSpPr txBox="1"/>
          <p:nvPr/>
        </p:nvSpPr>
        <p:spPr>
          <a:xfrm>
            <a:off x="174661" y="2265042"/>
            <a:ext cx="8234039" cy="77285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000"/>
              <a:buFont typeface="Arial"/>
              <a:buNone/>
            </a:pPr>
            <a:r>
              <a:rPr b="1" i="1" lang="en-US" sz="2000">
                <a:solidFill>
                  <a:schemeClr val="dk1"/>
                </a:solidFill>
                <a:latin typeface="Calibri"/>
                <a:ea typeface="Calibri"/>
                <a:cs typeface="Calibri"/>
                <a:sym typeface="Calibri"/>
              </a:rPr>
              <a:t>Données disponibles</a:t>
            </a:r>
            <a:r>
              <a:rPr i="1" lang="en-US" sz="2000">
                <a:solidFill>
                  <a:schemeClr val="dk1"/>
                </a:solidFill>
                <a:latin typeface="Calibri"/>
                <a:ea typeface="Calibri"/>
                <a:cs typeface="Calibri"/>
                <a:sym typeface="Calibri"/>
              </a:rPr>
              <a:t> : </a:t>
            </a:r>
            <a:r>
              <a:rPr lang="en-US" sz="2000">
                <a:solidFill>
                  <a:schemeClr val="dk1"/>
                </a:solidFill>
                <a:latin typeface="Calibri"/>
                <a:ea typeface="Calibri"/>
                <a:cs typeface="Calibri"/>
                <a:sym typeface="Calibri"/>
              </a:rPr>
              <a:t>Superficie </a:t>
            </a:r>
            <a:r>
              <a:rPr b="1" lang="en-US" sz="2000">
                <a:solidFill>
                  <a:schemeClr val="dk1"/>
                </a:solidFill>
                <a:latin typeface="Calibri"/>
                <a:ea typeface="Calibri"/>
                <a:cs typeface="Calibri"/>
                <a:sym typeface="Calibri"/>
              </a:rPr>
              <a:t>au sol, nombre d'occupants </a:t>
            </a:r>
            <a:r>
              <a:rPr lang="en-US" sz="2000">
                <a:solidFill>
                  <a:schemeClr val="dk1"/>
                </a:solidFill>
                <a:latin typeface="Calibri"/>
                <a:ea typeface="Calibri"/>
                <a:cs typeface="Calibri"/>
                <a:sym typeface="Calibri"/>
              </a:rPr>
              <a:t>et </a:t>
            </a:r>
            <a:r>
              <a:rPr b="1" lang="en-US" sz="2000">
                <a:solidFill>
                  <a:schemeClr val="dk1"/>
                </a:solidFill>
                <a:latin typeface="Calibri"/>
                <a:ea typeface="Calibri"/>
                <a:cs typeface="Calibri"/>
                <a:sym typeface="Calibri"/>
              </a:rPr>
              <a:t>consommation annuelle moyenne</a:t>
            </a:r>
            <a:r>
              <a:rPr lang="en-US" sz="2000">
                <a:solidFill>
                  <a:schemeClr val="dk1"/>
                </a:solidFill>
                <a:latin typeface="Calibri"/>
                <a:ea typeface="Calibri"/>
                <a:cs typeface="Calibri"/>
                <a:sym typeface="Calibri"/>
              </a:rPr>
              <a:t> d'</a:t>
            </a:r>
            <a:r>
              <a:rPr b="1" lang="en-US" sz="2000">
                <a:solidFill>
                  <a:schemeClr val="dk1"/>
                </a:solidFill>
                <a:latin typeface="Calibri"/>
                <a:ea typeface="Calibri"/>
                <a:cs typeface="Calibri"/>
                <a:sym typeface="Calibri"/>
              </a:rPr>
              <a:t>eau</a:t>
            </a:r>
            <a:r>
              <a:rPr lang="en-US" sz="2000">
                <a:solidFill>
                  <a:schemeClr val="dk1"/>
                </a:solidFill>
                <a:latin typeface="Calibri"/>
                <a:ea typeface="Calibri"/>
                <a:cs typeface="Calibri"/>
                <a:sym typeface="Calibri"/>
              </a:rPr>
              <a:t> de tous les bâtiments du quartier    </a:t>
            </a:r>
            <a:endParaRPr/>
          </a:p>
        </p:txBody>
      </p:sp>
      <p:grpSp>
        <p:nvGrpSpPr>
          <p:cNvPr id="349" name="Google Shape;349;p23"/>
          <p:cNvGrpSpPr/>
          <p:nvPr/>
        </p:nvGrpSpPr>
        <p:grpSpPr>
          <a:xfrm>
            <a:off x="174661" y="3731489"/>
            <a:ext cx="8514080" cy="1145373"/>
            <a:chOff x="340512" y="3584452"/>
            <a:chExt cx="8514080" cy="1145373"/>
          </a:xfrm>
        </p:grpSpPr>
        <p:sp>
          <p:nvSpPr>
            <p:cNvPr id="350" name="Google Shape;350;p23"/>
            <p:cNvSpPr txBox="1"/>
            <p:nvPr/>
          </p:nvSpPr>
          <p:spPr>
            <a:xfrm>
              <a:off x="340512" y="3584452"/>
              <a:ext cx="8514080" cy="1145373"/>
            </a:xfrm>
            <a:prstGeom prst="rect">
              <a:avLst/>
            </a:prstGeom>
            <a:gradFill>
              <a:gsLst>
                <a:gs pos="0">
                  <a:srgbClr val="DAFEA4"/>
                </a:gs>
                <a:gs pos="35000">
                  <a:srgbClr val="E3FEBF"/>
                </a:gs>
                <a:gs pos="100000">
                  <a:srgbClr val="F4FEE6"/>
                </a:gs>
              </a:gsLst>
              <a:lin ang="16200000" scaled="0"/>
            </a:gradFill>
            <a:ln cap="flat" cmpd="sng" w="9525">
              <a:solidFill>
                <a:srgbClr val="97B853"/>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l">
                <a:spcBef>
                  <a:spcPts val="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	 Calculer la consommation annuelle d'eau potable</a:t>
              </a:r>
              <a:r>
                <a:rPr lang="en-US" sz="2000">
                  <a:solidFill>
                    <a:schemeClr val="dk1"/>
                  </a:solidFill>
                  <a:latin typeface="Calibri"/>
                  <a:ea typeface="Calibri"/>
                  <a:cs typeface="Calibri"/>
                  <a:sym typeface="Calibri"/>
                </a:rPr>
                <a:t>.</a:t>
              </a:r>
              <a:endParaRPr b="1" sz="2000">
                <a:solidFill>
                  <a:schemeClr val="dk1"/>
                </a:solidFill>
                <a:latin typeface="Calibri"/>
                <a:ea typeface="Calibri"/>
                <a:cs typeface="Calibri"/>
                <a:sym typeface="Calibri"/>
              </a:endParaRPr>
            </a:p>
          </p:txBody>
        </p:sp>
        <p:pic>
          <p:nvPicPr>
            <p:cNvPr id="351" name="Google Shape;351;p23"/>
            <p:cNvPicPr preferRelativeResize="0"/>
            <p:nvPr/>
          </p:nvPicPr>
          <p:blipFill rotWithShape="1">
            <a:blip r:embed="rId3">
              <a:alphaModFix/>
            </a:blip>
            <a:srcRect b="0" l="0" r="0" t="0"/>
            <a:stretch/>
          </p:blipFill>
          <p:spPr>
            <a:xfrm>
              <a:off x="457200" y="3856850"/>
              <a:ext cx="623565" cy="600576"/>
            </a:xfrm>
            <a:prstGeom prst="roundRect">
              <a:avLst>
                <a:gd fmla="val 16667" name="adj"/>
              </a:avLst>
            </a:prstGeom>
            <a:noFill/>
            <a:ln>
              <a:noFill/>
            </a:ln>
            <a:effectLst>
              <a:outerShdw blurRad="152400" kx="110000" rotWithShape="0" algn="tl" dir="900000" dist="12000" sy="98000" ky="200000">
                <a:srgbClr val="000000">
                  <a:alpha val="29803"/>
                </a:srgbClr>
              </a:outerShdw>
            </a:effectLst>
          </p:spPr>
        </p:pic>
      </p:gr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5" name="Shape 355"/>
        <p:cNvGrpSpPr/>
        <p:nvPr/>
      </p:nvGrpSpPr>
      <p:grpSpPr>
        <a:xfrm>
          <a:off x="0" y="0"/>
          <a:ext cx="0" cy="0"/>
          <a:chOff x="0" y="0"/>
          <a:chExt cx="0" cy="0"/>
        </a:xfrm>
      </p:grpSpPr>
      <p:sp>
        <p:nvSpPr>
          <p:cNvPr id="356" name="Google Shape;356;p24"/>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lang="en-US" sz="2800"/>
              <a:t>C.2.3- CONSOMMATION D'EAU POTABLE </a:t>
            </a:r>
            <a:br>
              <a:rPr lang="en-US" sz="2800"/>
            </a:br>
            <a:r>
              <a:rPr lang="en-US" sz="2800"/>
              <a:t>DANS LES BÂTIMENTS RÉSIDENTIELS</a:t>
            </a:r>
            <a:endParaRPr sz="2800"/>
          </a:p>
        </p:txBody>
      </p:sp>
      <p:sp>
        <p:nvSpPr>
          <p:cNvPr id="357" name="Google Shape;357;p24"/>
          <p:cNvSpPr/>
          <p:nvPr/>
        </p:nvSpPr>
        <p:spPr>
          <a:xfrm>
            <a:off x="184052" y="820521"/>
            <a:ext cx="2787747"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Données disponibles</a:t>
            </a:r>
            <a:endParaRPr sz="2400">
              <a:solidFill>
                <a:schemeClr val="lt1"/>
              </a:solidFill>
              <a:latin typeface="Calibri"/>
              <a:ea typeface="Calibri"/>
              <a:cs typeface="Calibri"/>
              <a:sym typeface="Calibri"/>
            </a:endParaRPr>
          </a:p>
        </p:txBody>
      </p:sp>
      <p:sp>
        <p:nvSpPr>
          <p:cNvPr id="358" name="Google Shape;358;p24"/>
          <p:cNvSpPr txBox="1"/>
          <p:nvPr>
            <p:ph idx="12" type="sldNum"/>
          </p:nvPr>
        </p:nvSpPr>
        <p:spPr>
          <a:xfrm>
            <a:off x="7010400" y="6564580"/>
            <a:ext cx="2133600" cy="29342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graphicFrame>
        <p:nvGraphicFramePr>
          <p:cNvPr id="359" name="Google Shape;359;p24"/>
          <p:cNvGraphicFramePr/>
          <p:nvPr/>
        </p:nvGraphicFramePr>
        <p:xfrm>
          <a:off x="224962" y="1763933"/>
          <a:ext cx="3000000" cy="3000000"/>
        </p:xfrm>
        <a:graphic>
          <a:graphicData uri="http://schemas.openxmlformats.org/drawingml/2006/table">
            <a:tbl>
              <a:tblPr bandRow="1" firstRow="1">
                <a:noFill/>
                <a:tableStyleId>{1A0EB119-4279-4999-BE56-73FAFFC830FF}</a:tableStyleId>
              </a:tblPr>
              <a:tblGrid>
                <a:gridCol w="1935600"/>
                <a:gridCol w="1505125"/>
                <a:gridCol w="1480850"/>
                <a:gridCol w="1626500"/>
                <a:gridCol w="1942100"/>
              </a:tblGrid>
              <a:tr h="370850">
                <a:tc>
                  <a:txBody>
                    <a:bodyPr/>
                    <a:lstStyle/>
                    <a:p>
                      <a:pPr indent="0" lvl="0" marL="0" marR="0" rtl="0" algn="l">
                        <a:spcBef>
                          <a:spcPts val="0"/>
                        </a:spcBef>
                        <a:spcAft>
                          <a:spcPts val="0"/>
                        </a:spcAft>
                        <a:buNone/>
                      </a:pPr>
                      <a:r>
                        <a:t/>
                      </a:r>
                      <a:endParaRPr sz="1800"/>
                    </a:p>
                  </a:txBody>
                  <a:tcPr marT="45725" marB="45725" marR="91450" marL="91450"/>
                </a:tc>
                <a:tc>
                  <a:txBody>
                    <a:bodyPr/>
                    <a:lstStyle/>
                    <a:p>
                      <a:pPr indent="0" lvl="0" marL="0" marR="0" rtl="0" algn="ctr">
                        <a:spcBef>
                          <a:spcPts val="0"/>
                        </a:spcBef>
                        <a:spcAft>
                          <a:spcPts val="0"/>
                        </a:spcAft>
                        <a:buNone/>
                      </a:pPr>
                      <a:r>
                        <a:rPr lang="en-US" sz="1400"/>
                        <a:t>Surface utile à l'intérieur (m</a:t>
                      </a:r>
                      <a:r>
                        <a:rPr baseline="30000" lang="en-US" sz="1400"/>
                        <a:t>2</a:t>
                      </a:r>
                      <a:r>
                        <a:rPr lang="en-US" sz="1400"/>
                        <a:t>)</a:t>
                      </a:r>
                      <a:endParaRPr sz="1400"/>
                    </a:p>
                  </a:txBody>
                  <a:tcPr marT="45725" marB="45725" marR="91450" marL="91450"/>
                </a:tc>
                <a:tc>
                  <a:txBody>
                    <a:bodyPr/>
                    <a:lstStyle/>
                    <a:p>
                      <a:pPr indent="0" lvl="0" marL="0" marR="0" rtl="0" algn="ctr">
                        <a:spcBef>
                          <a:spcPts val="0"/>
                        </a:spcBef>
                        <a:spcAft>
                          <a:spcPts val="0"/>
                        </a:spcAft>
                        <a:buNone/>
                      </a:pPr>
                      <a:r>
                        <a:rPr lang="en-US" sz="1400"/>
                        <a:t>Espace jardin</a:t>
                      </a:r>
                      <a:r>
                        <a:rPr lang="en-US" sz="1400"/>
                        <a:t> (</a:t>
                      </a:r>
                      <a:r>
                        <a:rPr lang="en-US" sz="1400"/>
                        <a:t>m</a:t>
                      </a:r>
                      <a:r>
                        <a:rPr baseline="30000" lang="en-US" sz="1400"/>
                        <a:t>2</a:t>
                      </a:r>
                      <a:r>
                        <a:rPr lang="en-US" sz="1400"/>
                        <a:t>)</a:t>
                      </a:r>
                      <a:r>
                        <a:rPr lang="en-US" sz="1400"/>
                        <a:t> </a:t>
                      </a:r>
                      <a:endParaRPr b="1" i="0" sz="1400">
                        <a:solidFill>
                          <a:schemeClr val="lt1"/>
                        </a:solidFill>
                      </a:endParaRPr>
                    </a:p>
                  </a:txBody>
                  <a:tcPr marT="45725" marB="45725" marR="91450" marL="91450"/>
                </a:tc>
                <a:tc>
                  <a:txBody>
                    <a:bodyPr/>
                    <a:lstStyle/>
                    <a:p>
                      <a:pPr indent="0" lvl="0" marL="0" marR="0" rtl="0" algn="ctr">
                        <a:lnSpc>
                          <a:spcPct val="100000"/>
                        </a:lnSpc>
                        <a:spcBef>
                          <a:spcPts val="0"/>
                        </a:spcBef>
                        <a:spcAft>
                          <a:spcPts val="0"/>
                        </a:spcAft>
                        <a:buClr>
                          <a:schemeClr val="dk1"/>
                        </a:buClr>
                        <a:buSzPts val="1400"/>
                        <a:buFont typeface="Calibri"/>
                        <a:buNone/>
                      </a:pPr>
                      <a:r>
                        <a:rPr lang="en-US" sz="1400" u="none" cap="none" strike="noStrike"/>
                        <a:t>Occupants*</a:t>
                      </a:r>
                      <a:endParaRPr b="1" i="0" sz="1400" u="none" cap="none" strike="noStrike">
                        <a:solidFill>
                          <a:srgbClr val="FFFFFF"/>
                        </a:solidFill>
                        <a:latin typeface="Calibri"/>
                        <a:ea typeface="Calibri"/>
                        <a:cs typeface="Calibri"/>
                        <a:sym typeface="Calibri"/>
                      </a:endParaRPr>
                    </a:p>
                  </a:txBody>
                  <a:tcPr marT="45725" marB="45725" marR="91450" marL="91450"/>
                </a:tc>
                <a:tc>
                  <a:txBody>
                    <a:bodyPr/>
                    <a:lstStyle/>
                    <a:p>
                      <a:pPr indent="0" lvl="0" marL="0" marR="0" rtl="0" algn="ctr">
                        <a:lnSpc>
                          <a:spcPct val="100000"/>
                        </a:lnSpc>
                        <a:spcBef>
                          <a:spcPts val="0"/>
                        </a:spcBef>
                        <a:spcAft>
                          <a:spcPts val="0"/>
                        </a:spcAft>
                        <a:buClr>
                          <a:schemeClr val="dk1"/>
                        </a:buClr>
                        <a:buSzPts val="1400"/>
                        <a:buFont typeface="Calibri"/>
                        <a:buNone/>
                      </a:pPr>
                      <a:r>
                        <a:rPr lang="en-US" sz="1400" u="none" cap="none" strike="noStrike"/>
                        <a:t>Consommation annuelle totale d'eau/ espaces communs (m</a:t>
                      </a:r>
                      <a:r>
                        <a:rPr baseline="30000" lang="en-US" sz="1400" u="none" cap="none" strike="noStrike"/>
                        <a:t>3</a:t>
                      </a:r>
                      <a:r>
                        <a:rPr lang="en-US" sz="1400" u="none" cap="none" strike="noStrike"/>
                        <a:t>)</a:t>
                      </a:r>
                      <a:endParaRPr b="1" i="0" sz="1400" u="none" cap="none" strike="noStrike">
                        <a:solidFill>
                          <a:srgbClr val="FFFFFF"/>
                        </a:solidFill>
                        <a:latin typeface="Calibri"/>
                        <a:ea typeface="Calibri"/>
                        <a:cs typeface="Calibri"/>
                        <a:sym typeface="Calibri"/>
                      </a:endParaRPr>
                    </a:p>
                  </a:txBody>
                  <a:tcPr marT="45725" marB="45725" marR="91450" marL="91450"/>
                </a:tc>
              </a:tr>
              <a:tr h="370850">
                <a:tc>
                  <a:txBody>
                    <a:bodyPr/>
                    <a:lstStyle/>
                    <a:p>
                      <a:pPr indent="0" lvl="0" marL="0" marR="0" rtl="0" algn="l">
                        <a:spcBef>
                          <a:spcPts val="0"/>
                        </a:spcBef>
                        <a:spcAft>
                          <a:spcPts val="0"/>
                        </a:spcAft>
                        <a:buNone/>
                      </a:pPr>
                      <a:r>
                        <a:rPr lang="en-US" sz="1800"/>
                        <a:t>Maternelle </a:t>
                      </a:r>
                      <a:endParaRPr sz="1800"/>
                    </a:p>
                  </a:txBody>
                  <a:tcPr marT="45725" marB="45725" marR="91450" marL="91450" anchor="ctr"/>
                </a:tc>
                <a:tc>
                  <a:txBody>
                    <a:bodyPr/>
                    <a:lstStyle/>
                    <a:p>
                      <a:pPr indent="0" lvl="0" marL="0" marR="0" rtl="0" algn="ctr">
                        <a:spcBef>
                          <a:spcPts val="0"/>
                        </a:spcBef>
                        <a:spcAft>
                          <a:spcPts val="0"/>
                        </a:spcAft>
                        <a:buNone/>
                      </a:pPr>
                      <a:r>
                        <a:rPr lang="en-US" sz="1800"/>
                        <a:t>456</a:t>
                      </a:r>
                      <a:endParaRPr sz="1800"/>
                    </a:p>
                  </a:txBody>
                  <a:tcPr marT="45725" marB="45725" marR="91450" marL="91450" anchor="ctr"/>
                </a:tc>
                <a:tc>
                  <a:txBody>
                    <a:bodyPr/>
                    <a:lstStyle/>
                    <a:p>
                      <a:pPr indent="0" lvl="0" marL="0" marR="0" rtl="0" algn="ctr">
                        <a:spcBef>
                          <a:spcPts val="0"/>
                        </a:spcBef>
                        <a:spcAft>
                          <a:spcPts val="0"/>
                        </a:spcAft>
                        <a:buNone/>
                      </a:pPr>
                      <a:r>
                        <a:rPr lang="en-US" sz="1800"/>
                        <a:t>245</a:t>
                      </a:r>
                      <a:endParaRPr sz="1800">
                        <a:solidFill>
                          <a:schemeClr val="dk1"/>
                        </a:solidFill>
                      </a:endParaRPr>
                    </a:p>
                  </a:txBody>
                  <a:tcPr marT="45725" marB="45725" marR="91450" marL="91450" anchor="ctr"/>
                </a:tc>
                <a:tc>
                  <a:txBody>
                    <a:bodyPr/>
                    <a:lstStyle/>
                    <a:p>
                      <a:pPr indent="0" lvl="0" marL="0" marR="0" rtl="0" algn="ctr">
                        <a:spcBef>
                          <a:spcPts val="0"/>
                        </a:spcBef>
                        <a:spcAft>
                          <a:spcPts val="0"/>
                        </a:spcAft>
                        <a:buNone/>
                      </a:pPr>
                      <a:r>
                        <a:rPr lang="en-US" sz="1800"/>
                        <a:t>86</a:t>
                      </a:r>
                      <a:endParaRPr sz="1800">
                        <a:solidFill>
                          <a:schemeClr val="dk1"/>
                        </a:solidFill>
                      </a:endParaRPr>
                    </a:p>
                  </a:txBody>
                  <a:tcPr marT="45725" marB="45725" marR="91450" marL="91450" anchor="ctr"/>
                </a:tc>
                <a:tc>
                  <a:txBody>
                    <a:bodyPr/>
                    <a:lstStyle/>
                    <a:p>
                      <a:pPr indent="0" lvl="0" marL="0" marR="0" rtl="0" algn="ctr">
                        <a:lnSpc>
                          <a:spcPct val="100000"/>
                        </a:lnSpc>
                        <a:spcBef>
                          <a:spcPts val="0"/>
                        </a:spcBef>
                        <a:spcAft>
                          <a:spcPts val="0"/>
                        </a:spcAft>
                        <a:buClr>
                          <a:schemeClr val="dk1"/>
                        </a:buClr>
                        <a:buSzPts val="1800"/>
                        <a:buFont typeface="Calibri"/>
                        <a:buNone/>
                      </a:pPr>
                      <a:r>
                        <a:rPr lang="en-US" sz="1800"/>
                        <a:t>445,1</a:t>
                      </a:r>
                      <a:r>
                        <a:rPr lang="en-US" sz="1800"/>
                        <a:t> / </a:t>
                      </a:r>
                      <a:r>
                        <a:rPr lang="en-US" sz="1800"/>
                        <a:t>176,4</a:t>
                      </a:r>
                      <a:endParaRPr sz="1800">
                        <a:solidFill>
                          <a:schemeClr val="dk1"/>
                        </a:solidFill>
                      </a:endParaRPr>
                    </a:p>
                  </a:txBody>
                  <a:tcPr marT="45725" marB="45725" marR="91450" marL="91450"/>
                </a:tc>
              </a:tr>
              <a:tr h="370850">
                <a:tc>
                  <a:txBody>
                    <a:bodyPr/>
                    <a:lstStyle/>
                    <a:p>
                      <a:pPr indent="0" lvl="0" marL="0" marR="0" rtl="0" algn="l">
                        <a:spcBef>
                          <a:spcPts val="0"/>
                        </a:spcBef>
                        <a:spcAft>
                          <a:spcPts val="0"/>
                        </a:spcAft>
                        <a:buNone/>
                      </a:pPr>
                      <a:r>
                        <a:rPr lang="en-US" sz="1800"/>
                        <a:t>École</a:t>
                      </a:r>
                      <a:endParaRPr sz="1800"/>
                    </a:p>
                  </a:txBody>
                  <a:tcPr marT="45725" marB="45725" marR="91450" marL="91450" anchor="ctr"/>
                </a:tc>
                <a:tc>
                  <a:txBody>
                    <a:bodyPr/>
                    <a:lstStyle/>
                    <a:p>
                      <a:pPr indent="0" lvl="0" marL="0" marR="0" rtl="0" algn="ctr">
                        <a:spcBef>
                          <a:spcPts val="0"/>
                        </a:spcBef>
                        <a:spcAft>
                          <a:spcPts val="0"/>
                        </a:spcAft>
                        <a:buNone/>
                      </a:pPr>
                      <a:r>
                        <a:rPr lang="en-US" sz="1800"/>
                        <a:t>2151</a:t>
                      </a:r>
                      <a:endParaRPr sz="1800"/>
                    </a:p>
                  </a:txBody>
                  <a:tcPr marT="45725" marB="45725" marR="91450" marL="91450" anchor="ctr"/>
                </a:tc>
                <a:tc>
                  <a:txBody>
                    <a:bodyPr/>
                    <a:lstStyle/>
                    <a:p>
                      <a:pPr indent="0" lvl="0" marL="0" marR="0" rtl="0" algn="ctr">
                        <a:spcBef>
                          <a:spcPts val="0"/>
                        </a:spcBef>
                        <a:spcAft>
                          <a:spcPts val="0"/>
                        </a:spcAft>
                        <a:buNone/>
                      </a:pPr>
                      <a:r>
                        <a:rPr lang="en-US" sz="1800"/>
                        <a:t> —</a:t>
                      </a:r>
                      <a:endParaRPr sz="1800">
                        <a:solidFill>
                          <a:schemeClr val="dk1"/>
                        </a:solidFill>
                      </a:endParaRPr>
                    </a:p>
                  </a:txBody>
                  <a:tcPr marT="45725" marB="45725" marR="91450" marL="91450" anchor="ctr"/>
                </a:tc>
                <a:tc>
                  <a:txBody>
                    <a:bodyPr/>
                    <a:lstStyle/>
                    <a:p>
                      <a:pPr indent="0" lvl="0" marL="0" marR="0" rtl="0" algn="ctr">
                        <a:spcBef>
                          <a:spcPts val="0"/>
                        </a:spcBef>
                        <a:spcAft>
                          <a:spcPts val="0"/>
                        </a:spcAft>
                        <a:buNone/>
                      </a:pPr>
                      <a:r>
                        <a:rPr lang="en-US" sz="1800"/>
                        <a:t>315</a:t>
                      </a:r>
                      <a:endParaRPr sz="1800">
                        <a:solidFill>
                          <a:schemeClr val="dk1"/>
                        </a:solidFill>
                      </a:endParaRPr>
                    </a:p>
                  </a:txBody>
                  <a:tcPr marT="45725" marB="45725" marR="91450" marL="91450" anchor="ctr"/>
                </a:tc>
                <a:tc>
                  <a:txBody>
                    <a:bodyPr/>
                    <a:lstStyle/>
                    <a:p>
                      <a:pPr indent="0" lvl="0" marL="0" marR="0" rtl="0" algn="ctr">
                        <a:lnSpc>
                          <a:spcPct val="100000"/>
                        </a:lnSpc>
                        <a:spcBef>
                          <a:spcPts val="0"/>
                        </a:spcBef>
                        <a:spcAft>
                          <a:spcPts val="0"/>
                        </a:spcAft>
                        <a:buClr>
                          <a:schemeClr val="dk1"/>
                        </a:buClr>
                        <a:buSzPts val="1800"/>
                        <a:buFont typeface="Calibri"/>
                        <a:buNone/>
                      </a:pPr>
                      <a:r>
                        <a:rPr lang="en-US" sz="1800" u="none" cap="none" strike="noStrike"/>
                        <a:t>355,6 /</a:t>
                      </a:r>
                      <a:endParaRPr b="0" i="0" sz="1800" u="none" cap="none" strike="noStrike">
                        <a:solidFill>
                          <a:schemeClr val="dk1"/>
                        </a:solidFill>
                        <a:latin typeface="Calibri"/>
                        <a:ea typeface="Calibri"/>
                        <a:cs typeface="Calibri"/>
                        <a:sym typeface="Calibri"/>
                      </a:endParaRPr>
                    </a:p>
                  </a:txBody>
                  <a:tcPr marT="45725" marB="45725" marR="91450" marL="91450"/>
                </a:tc>
              </a:tr>
              <a:tr h="370850">
                <a:tc>
                  <a:txBody>
                    <a:bodyPr/>
                    <a:lstStyle/>
                    <a:p>
                      <a:pPr indent="0" lvl="0" marL="0" marR="0" rtl="0" algn="l">
                        <a:spcBef>
                          <a:spcPts val="0"/>
                        </a:spcBef>
                        <a:spcAft>
                          <a:spcPts val="0"/>
                        </a:spcAft>
                        <a:buNone/>
                      </a:pPr>
                      <a:r>
                        <a:rPr lang="en-US" sz="1800"/>
                        <a:t>Maisons individuelles (22)</a:t>
                      </a:r>
                      <a:endParaRPr sz="1800"/>
                    </a:p>
                  </a:txBody>
                  <a:tcPr marT="45725" marB="45725" marR="91450" marL="91450" anchor="ctr"/>
                </a:tc>
                <a:tc>
                  <a:txBody>
                    <a:bodyPr/>
                    <a:lstStyle/>
                    <a:p>
                      <a:pPr indent="0" lvl="0" marL="0" marR="0" rtl="0" algn="ctr">
                        <a:spcBef>
                          <a:spcPts val="0"/>
                        </a:spcBef>
                        <a:spcAft>
                          <a:spcPts val="0"/>
                        </a:spcAft>
                        <a:buNone/>
                      </a:pPr>
                      <a:r>
                        <a:rPr lang="en-US" sz="1800"/>
                        <a:t>2 530</a:t>
                      </a:r>
                      <a:endParaRPr sz="1800"/>
                    </a:p>
                  </a:txBody>
                  <a:tcPr marT="45725" marB="45725" marR="91450" marL="91450" anchor="ctr"/>
                </a:tc>
                <a:tc>
                  <a:txBody>
                    <a:bodyPr/>
                    <a:lstStyle/>
                    <a:p>
                      <a:pPr indent="0" lvl="0" marL="0" marR="0" rtl="0" algn="ctr">
                        <a:spcBef>
                          <a:spcPts val="0"/>
                        </a:spcBef>
                        <a:spcAft>
                          <a:spcPts val="0"/>
                        </a:spcAft>
                        <a:buNone/>
                      </a:pPr>
                      <a:r>
                        <a:rPr lang="en-US" sz="1800"/>
                        <a:t> 748</a:t>
                      </a:r>
                      <a:endParaRPr sz="1800">
                        <a:solidFill>
                          <a:schemeClr val="dk1"/>
                        </a:solidFill>
                      </a:endParaRPr>
                    </a:p>
                  </a:txBody>
                  <a:tcPr marT="45725" marB="45725" marR="91450" marL="91450" anchor="ctr"/>
                </a:tc>
                <a:tc>
                  <a:txBody>
                    <a:bodyPr/>
                    <a:lstStyle/>
                    <a:p>
                      <a:pPr indent="0" lvl="0" marL="0" marR="0" rtl="0" algn="ctr">
                        <a:spcBef>
                          <a:spcPts val="0"/>
                        </a:spcBef>
                        <a:spcAft>
                          <a:spcPts val="0"/>
                        </a:spcAft>
                        <a:buNone/>
                      </a:pPr>
                      <a:r>
                        <a:rPr lang="en-US" sz="1800"/>
                        <a:t>67</a:t>
                      </a:r>
                      <a:endParaRPr sz="1800">
                        <a:solidFill>
                          <a:schemeClr val="dk1"/>
                        </a:solidFill>
                      </a:endParaRPr>
                    </a:p>
                  </a:txBody>
                  <a:tcPr marT="45725" marB="45725" marR="91450" marL="91450" anchor="ctr"/>
                </a:tc>
                <a:tc>
                  <a:txBody>
                    <a:bodyPr/>
                    <a:lstStyle/>
                    <a:p>
                      <a:pPr indent="0" lvl="0" marL="0" marR="0" rtl="0" algn="ctr">
                        <a:lnSpc>
                          <a:spcPct val="100000"/>
                        </a:lnSpc>
                        <a:spcBef>
                          <a:spcPts val="0"/>
                        </a:spcBef>
                        <a:spcAft>
                          <a:spcPts val="0"/>
                        </a:spcAft>
                        <a:buClr>
                          <a:schemeClr val="dk1"/>
                        </a:buClr>
                        <a:buSzPts val="1800"/>
                        <a:buFont typeface="Calibri"/>
                        <a:buNone/>
                      </a:pPr>
                      <a:r>
                        <a:rPr lang="en-US" sz="1800"/>
                        <a:t>3149,7** /</a:t>
                      </a:r>
                      <a:r>
                        <a:rPr lang="en-US" sz="1800" u="none" cap="none" strike="noStrike"/>
                        <a:t>—</a:t>
                      </a:r>
                      <a:endParaRPr b="0" i="0" sz="1800" u="none" cap="none" strike="noStrike">
                        <a:solidFill>
                          <a:schemeClr val="dk1"/>
                        </a:solidFill>
                        <a:latin typeface="Calibri"/>
                        <a:ea typeface="Calibri"/>
                        <a:cs typeface="Calibri"/>
                        <a:sym typeface="Calibri"/>
                      </a:endParaRPr>
                    </a:p>
                  </a:txBody>
                  <a:tcPr marT="45725" marB="45725" marR="91450" marL="91450"/>
                </a:tc>
              </a:tr>
            </a:tbl>
          </a:graphicData>
        </a:graphic>
      </p:graphicFrame>
      <p:sp>
        <p:nvSpPr>
          <p:cNvPr id="360" name="Google Shape;360;p24"/>
          <p:cNvSpPr/>
          <p:nvPr/>
        </p:nvSpPr>
        <p:spPr>
          <a:xfrm>
            <a:off x="697729" y="4837805"/>
            <a:ext cx="8018546"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rgbClr val="000000"/>
                </a:solidFill>
                <a:latin typeface="Calibri"/>
                <a:ea typeface="Calibri"/>
                <a:cs typeface="Calibri"/>
                <a:sym typeface="Calibri"/>
              </a:rPr>
              <a:t>Pour les maisons individuelles, les surfaces au sol, les occupants et la consommation annuelle d'eau sont indiqués comme une valeur agrégée totale pour tous les bâtiments</a:t>
            </a:r>
            <a:endParaRPr sz="1800">
              <a:solidFill>
                <a:srgbClr val="000000"/>
              </a:solidFill>
              <a:latin typeface="Calibri"/>
              <a:ea typeface="Calibri"/>
              <a:cs typeface="Calibri"/>
              <a:sym typeface="Calibri"/>
            </a:endParaRPr>
          </a:p>
        </p:txBody>
      </p:sp>
      <p:pic>
        <p:nvPicPr>
          <p:cNvPr id="361" name="Google Shape;361;p24"/>
          <p:cNvPicPr preferRelativeResize="0"/>
          <p:nvPr/>
        </p:nvPicPr>
        <p:blipFill rotWithShape="1">
          <a:blip r:embed="rId3">
            <a:alphaModFix/>
          </a:blip>
          <a:srcRect b="0" l="0" r="0" t="0"/>
          <a:stretch/>
        </p:blipFill>
        <p:spPr>
          <a:xfrm>
            <a:off x="195223" y="5007345"/>
            <a:ext cx="378512" cy="368806"/>
          </a:xfrm>
          <a:prstGeom prst="rect">
            <a:avLst/>
          </a:prstGeom>
          <a:noFill/>
          <a:ln>
            <a:noFill/>
          </a:ln>
        </p:spPr>
      </p:pic>
      <p:sp>
        <p:nvSpPr>
          <p:cNvPr id="362" name="Google Shape;362;p24"/>
          <p:cNvSpPr txBox="1"/>
          <p:nvPr/>
        </p:nvSpPr>
        <p:spPr>
          <a:xfrm>
            <a:off x="1539227" y="4301447"/>
            <a:ext cx="7175895"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i="1" lang="en-US" sz="1400">
                <a:solidFill>
                  <a:schemeClr val="dk1"/>
                </a:solidFill>
                <a:latin typeface="Calibri"/>
                <a:ea typeface="Calibri"/>
                <a:cs typeface="Calibri"/>
                <a:sym typeface="Calibri"/>
              </a:rPr>
              <a:t>* Salariés, étudiants ή résidents </a:t>
            </a:r>
            <a:endParaRPr/>
          </a:p>
          <a:p>
            <a:pPr indent="0" lvl="0" marL="0" marR="0" rtl="0" algn="l">
              <a:spcBef>
                <a:spcPts val="0"/>
              </a:spcBef>
              <a:spcAft>
                <a:spcPts val="0"/>
              </a:spcAft>
              <a:buNone/>
            </a:pPr>
            <a:r>
              <a:rPr i="1" lang="en-US" sz="1400">
                <a:solidFill>
                  <a:schemeClr val="dk1"/>
                </a:solidFill>
                <a:latin typeface="Calibri"/>
                <a:ea typeface="Calibri"/>
                <a:cs typeface="Calibri"/>
                <a:sym typeface="Calibri"/>
              </a:rPr>
              <a:t>** Consommation d'eau par défaut pour l'arrosage du jardin : 0,6 m</a:t>
            </a:r>
            <a:r>
              <a:rPr baseline="30000" i="1" lang="en-US" sz="1400">
                <a:solidFill>
                  <a:schemeClr val="dk1"/>
                </a:solidFill>
                <a:latin typeface="Calibri"/>
                <a:ea typeface="Calibri"/>
                <a:cs typeface="Calibri"/>
                <a:sym typeface="Calibri"/>
              </a:rPr>
              <a:t>3</a:t>
            </a:r>
            <a:r>
              <a:rPr i="1" lang="en-US" sz="1400">
                <a:solidFill>
                  <a:schemeClr val="dk1"/>
                </a:solidFill>
                <a:latin typeface="Calibri"/>
                <a:ea typeface="Calibri"/>
                <a:cs typeface="Calibri"/>
                <a:sym typeface="Calibri"/>
              </a:rPr>
              <a:t>/m</a:t>
            </a:r>
            <a:r>
              <a:rPr baseline="30000" i="1" lang="en-US" sz="1400">
                <a:solidFill>
                  <a:schemeClr val="dk1"/>
                </a:solidFill>
                <a:latin typeface="Calibri"/>
                <a:ea typeface="Calibri"/>
                <a:cs typeface="Calibri"/>
                <a:sym typeface="Calibri"/>
              </a:rPr>
              <a:t>2</a:t>
            </a:r>
            <a:r>
              <a:rPr i="1" lang="en-US" sz="1400">
                <a:solidFill>
                  <a:schemeClr val="dk1"/>
                </a:solidFill>
                <a:latin typeface="Calibri"/>
                <a:ea typeface="Calibri"/>
                <a:cs typeface="Calibri"/>
                <a:sym typeface="Calibri"/>
              </a:rPr>
              <a:t> zone de jardin </a:t>
            </a:r>
            <a:endParaRPr i="1" sz="1400">
              <a:solidFill>
                <a:schemeClr val="dk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3"/>
          <p:cNvSpPr txBox="1"/>
          <p:nvPr>
            <p:ph type="title"/>
          </p:nvPr>
        </p:nvSpPr>
        <p:spPr>
          <a:xfrm>
            <a:off x="0" y="0"/>
            <a:ext cx="9144000" cy="699796"/>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C.2.3- CONSOMMATION D'EAU POTABLE </a:t>
            </a:r>
            <a:br>
              <a:rPr lang="en-US" sz="2800">
                <a:solidFill>
                  <a:srgbClr val="7F7F7F"/>
                </a:solidFill>
              </a:rPr>
            </a:br>
            <a:r>
              <a:rPr lang="en-US" sz="2800">
                <a:solidFill>
                  <a:srgbClr val="7F7F7F"/>
                </a:solidFill>
              </a:rPr>
              <a:t>DANS LES BÂTIMENTS RÉSIDENTIELS</a:t>
            </a:r>
            <a:endParaRPr sz="2800"/>
          </a:p>
        </p:txBody>
      </p:sp>
      <p:sp>
        <p:nvSpPr>
          <p:cNvPr id="101" name="Google Shape;101;p3"/>
          <p:cNvSpPr txBox="1"/>
          <p:nvPr>
            <p:ph idx="1" type="body"/>
          </p:nvPr>
        </p:nvSpPr>
        <p:spPr>
          <a:xfrm>
            <a:off x="400290" y="908722"/>
            <a:ext cx="8418576" cy="4482465"/>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CONTEXTE</a:t>
            </a:r>
            <a:endParaRPr/>
          </a:p>
          <a:p>
            <a:pPr indent="0" lvl="0" marL="0" marR="0" rtl="0" algn="l">
              <a:spcBef>
                <a:spcPts val="640"/>
              </a:spcBef>
              <a:spcAft>
                <a:spcPts val="0"/>
              </a:spcAft>
              <a:buClr>
                <a:schemeClr val="dk1"/>
              </a:buClr>
              <a:buSzPts val="3200"/>
              <a:buFont typeface="Arial"/>
              <a:buNone/>
            </a:pPr>
            <a:r>
              <a:rPr b="1" i="0" lang="en-US" sz="3200" u="none" cap="none" strike="noStrike">
                <a:solidFill>
                  <a:schemeClr val="dk1"/>
                </a:solidFill>
                <a:latin typeface="Calibri"/>
                <a:ea typeface="Calibri"/>
                <a:cs typeface="Calibri"/>
                <a:sym typeface="Calibri"/>
              </a:rPr>
              <a:t> </a:t>
            </a:r>
            <a:r>
              <a:rPr b="0" i="0" lang="en-US" sz="2400" u="none" cap="none" strike="noStrike">
                <a:solidFill>
                  <a:schemeClr val="dk1"/>
                </a:solidFill>
                <a:latin typeface="Calibri"/>
                <a:ea typeface="Calibri"/>
                <a:cs typeface="Calibri"/>
                <a:sym typeface="Calibri"/>
              </a:rPr>
              <a:t> </a:t>
            </a:r>
            <a:endParaRPr b="0" i="0" sz="2400" u="none" cap="none" strike="noStrike">
              <a:solidFill>
                <a:schemeClr val="dk1"/>
              </a:solidFill>
              <a:latin typeface="Calibri"/>
              <a:ea typeface="Calibri"/>
              <a:cs typeface="Calibri"/>
              <a:sym typeface="Calibri"/>
            </a:endParaRPr>
          </a:p>
        </p:txBody>
      </p:sp>
      <p:sp>
        <p:nvSpPr>
          <p:cNvPr id="102" name="Google Shape;102;p3"/>
          <p:cNvSpPr txBox="1"/>
          <p:nvPr>
            <p:ph idx="12" type="sldNum"/>
          </p:nvPr>
        </p:nvSpPr>
        <p:spPr>
          <a:xfrm>
            <a:off x="7010400" y="6557043"/>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03" name="Google Shape;103;p3"/>
          <p:cNvSpPr/>
          <p:nvPr/>
        </p:nvSpPr>
        <p:spPr>
          <a:xfrm>
            <a:off x="362712" y="1597306"/>
            <a:ext cx="8647938" cy="270843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rgbClr val="000000"/>
                </a:solidFill>
                <a:latin typeface="Calibri"/>
                <a:ea typeface="Calibri"/>
                <a:cs typeface="Calibri"/>
                <a:sym typeface="Calibri"/>
              </a:rPr>
              <a:t>La région méditerranéenne ne détient que 3 % des ressources en eau mondiales mais accueille plus de 50 % des populations mondiales pauvres en eau, soit environ 180 millions de personnes</a:t>
            </a:r>
            <a:endParaRPr/>
          </a:p>
          <a:p>
            <a:pPr indent="0" lvl="0" marL="0" marR="0" rtl="0" algn="l">
              <a:spcBef>
                <a:spcPts val="0"/>
              </a:spcBef>
              <a:spcAft>
                <a:spcPts val="0"/>
              </a:spcAft>
              <a:buNone/>
            </a:pPr>
            <a:r>
              <a:t/>
            </a:r>
            <a:endParaRPr b="0" i="0" sz="1000">
              <a:solidFill>
                <a:srgbClr val="000000"/>
              </a:solidFill>
              <a:latin typeface="Calibri"/>
              <a:ea typeface="Calibri"/>
              <a:cs typeface="Calibri"/>
              <a:sym typeface="Calibri"/>
            </a:endParaRPr>
          </a:p>
          <a:p>
            <a:pPr indent="0" lvl="0" marL="0" marR="0" rtl="0" algn="l">
              <a:spcBef>
                <a:spcPts val="0"/>
              </a:spcBef>
              <a:spcAft>
                <a:spcPts val="0"/>
              </a:spcAft>
              <a:buNone/>
            </a:pPr>
            <a:r>
              <a:rPr lang="en-US" sz="2000">
                <a:solidFill>
                  <a:schemeClr val="dk1"/>
                </a:solidFill>
                <a:latin typeface="Calibri"/>
                <a:ea typeface="Calibri"/>
                <a:cs typeface="Calibri"/>
                <a:sym typeface="Calibri"/>
              </a:rPr>
              <a:t>Au Moyen-Orient et en Afrique du Nord, 60 % de la population vit dans des zones où le stress hydrique est élevé ou très élevé, contre 35 % en moyenne dans le monde.</a:t>
            </a:r>
            <a:endParaRPr b="0" i="0" sz="2000">
              <a:solidFill>
                <a:srgbClr val="000000"/>
              </a:solidFill>
              <a:latin typeface="Calibri"/>
              <a:ea typeface="Calibri"/>
              <a:cs typeface="Calibri"/>
              <a:sym typeface="Calibri"/>
            </a:endParaRPr>
          </a:p>
          <a:p>
            <a:pPr indent="0" lvl="0" marL="0" marR="0" rtl="0" algn="l">
              <a:spcBef>
                <a:spcPts val="0"/>
              </a:spcBef>
              <a:spcAft>
                <a:spcPts val="0"/>
              </a:spcAft>
              <a:buNone/>
            </a:pPr>
            <a:r>
              <a:rPr lang="en-US" sz="1000">
                <a:solidFill>
                  <a:srgbClr val="000000"/>
                </a:solidFill>
                <a:latin typeface="Calibri"/>
                <a:ea typeface="Calibri"/>
                <a:cs typeface="Calibri"/>
                <a:sym typeface="Calibri"/>
              </a:rPr>
              <a:t>Source : </a:t>
            </a:r>
            <a:r>
              <a:rPr lang="en-US" sz="1000" u="sng">
                <a:solidFill>
                  <a:srgbClr val="000000"/>
                </a:solidFill>
                <a:latin typeface="Calibri"/>
                <a:ea typeface="Calibri"/>
                <a:cs typeface="Calibri"/>
                <a:sym typeface="Calibri"/>
                <a:hlinkClick r:id="rId3">
                  <a:extLst>
                    <a:ext uri="{A12FA001-AC4F-418D-AE19-62706E023703}">
                      <ahyp:hlinkClr val="tx"/>
                    </a:ext>
                  </a:extLst>
                </a:hlinkClick>
              </a:rPr>
              <a:t>https://ufmsecretariat.org/wp-conten</a:t>
            </a:r>
            <a:endParaRPr/>
          </a:p>
          <a:p>
            <a:pPr indent="0" lvl="0" marL="0" marR="0" rtl="0" algn="l">
              <a:spcBef>
                <a:spcPts val="0"/>
              </a:spcBef>
              <a:spcAft>
                <a:spcPts val="0"/>
              </a:spcAft>
              <a:buNone/>
            </a:pPr>
            <a:r>
              <a:rPr lang="en-US" sz="1000" u="sng">
                <a:solidFill>
                  <a:srgbClr val="000000"/>
                </a:solidFill>
                <a:latin typeface="Calibri"/>
                <a:ea typeface="Calibri"/>
                <a:cs typeface="Calibri"/>
                <a:sym typeface="Calibri"/>
                <a:hlinkClick r:id="rId4">
                  <a:extLst>
                    <a:ext uri="{A12FA001-AC4F-418D-AE19-62706E023703}">
                      <ahyp:hlinkClr val="tx"/>
                    </a:ext>
                  </a:extLst>
                </a:hlinkClick>
              </a:rPr>
              <a:t>t/uploads/2018/01/water-report-2017.pdf</a:t>
            </a:r>
            <a:endParaRPr/>
          </a:p>
          <a:p>
            <a:pPr indent="0" lvl="0" marL="0" marR="0" rtl="0" algn="l">
              <a:spcBef>
                <a:spcPts val="0"/>
              </a:spcBef>
              <a:spcAft>
                <a:spcPts val="0"/>
              </a:spcAft>
              <a:buNone/>
            </a:pPr>
            <a:r>
              <a:t/>
            </a:r>
            <a:endParaRPr b="0" i="0" sz="2000">
              <a:solidFill>
                <a:srgbClr val="000000"/>
              </a:solidFill>
              <a:latin typeface="Calibri"/>
              <a:ea typeface="Calibri"/>
              <a:cs typeface="Calibri"/>
              <a:sym typeface="Calibri"/>
            </a:endParaRPr>
          </a:p>
        </p:txBody>
      </p:sp>
      <p:pic>
        <p:nvPicPr>
          <p:cNvPr descr="https://www.medecc.org/wp-content/uploads/2018/03/Water-ressources.png" id="104" name="Google Shape;104;p3"/>
          <p:cNvPicPr preferRelativeResize="0"/>
          <p:nvPr/>
        </p:nvPicPr>
        <p:blipFill rotWithShape="1">
          <a:blip r:embed="rId5">
            <a:alphaModFix/>
          </a:blip>
          <a:srcRect b="0" l="0" r="0" t="0"/>
          <a:stretch/>
        </p:blipFill>
        <p:spPr>
          <a:xfrm>
            <a:off x="3582444" y="3309586"/>
            <a:ext cx="5198844" cy="2849594"/>
          </a:xfrm>
          <a:prstGeom prst="rect">
            <a:avLst/>
          </a:prstGeom>
          <a:noFill/>
          <a:ln>
            <a:noFill/>
          </a:ln>
        </p:spPr>
      </p:pic>
      <p:sp>
        <p:nvSpPr>
          <p:cNvPr id="105" name="Google Shape;105;p3"/>
          <p:cNvSpPr/>
          <p:nvPr/>
        </p:nvSpPr>
        <p:spPr>
          <a:xfrm>
            <a:off x="375238" y="4145660"/>
            <a:ext cx="3284950" cy="163121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i="1" lang="en-US" sz="1800">
                <a:solidFill>
                  <a:schemeClr val="dk1"/>
                </a:solidFill>
                <a:latin typeface="Calibri"/>
                <a:ea typeface="Calibri"/>
                <a:cs typeface="Calibri"/>
                <a:sym typeface="Calibri"/>
              </a:rPr>
              <a:t>Ressources en eau renouvelables naturelles annuelles par habitant dans la Méditerranée principale  </a:t>
            </a:r>
            <a:endParaRPr/>
          </a:p>
          <a:p>
            <a:pPr indent="0" lvl="0" marL="0" marR="0" rtl="0" algn="l">
              <a:spcBef>
                <a:spcPts val="0"/>
              </a:spcBef>
              <a:spcAft>
                <a:spcPts val="0"/>
              </a:spcAft>
              <a:buNone/>
            </a:pPr>
            <a:r>
              <a:t/>
            </a:r>
            <a:endParaRPr i="1" sz="1000">
              <a:solidFill>
                <a:schemeClr val="dk1"/>
              </a:solidFill>
              <a:latin typeface="Calibri"/>
              <a:ea typeface="Calibri"/>
              <a:cs typeface="Calibri"/>
              <a:sym typeface="Calibri"/>
            </a:endParaRPr>
          </a:p>
          <a:p>
            <a:pPr indent="0" lvl="0" marL="0" marR="0" rtl="0" algn="l">
              <a:spcBef>
                <a:spcPts val="0"/>
              </a:spcBef>
              <a:spcAft>
                <a:spcPts val="0"/>
              </a:spcAft>
              <a:buNone/>
            </a:pPr>
            <a:r>
              <a:rPr i="1" lang="en-US" sz="1000">
                <a:solidFill>
                  <a:schemeClr val="dk1"/>
                </a:solidFill>
                <a:latin typeface="Calibri"/>
                <a:ea typeface="Calibri"/>
                <a:cs typeface="Calibri"/>
                <a:sym typeface="Calibri"/>
              </a:rPr>
              <a:t>Source : </a:t>
            </a:r>
            <a:r>
              <a:rPr lang="en-US" sz="1000" u="sng">
                <a:solidFill>
                  <a:srgbClr val="000000"/>
                </a:solidFill>
                <a:latin typeface="Calibri"/>
                <a:ea typeface="Calibri"/>
                <a:cs typeface="Calibri"/>
                <a:sym typeface="Calibri"/>
                <a:hlinkClick r:id="rId6">
                  <a:extLst>
                    <a:ext uri="{A12FA001-AC4F-418D-AE19-62706E023703}">
                      <ahyp:hlinkClr val="tx"/>
                    </a:ext>
                  </a:extLst>
                </a:hlinkClick>
              </a:rPr>
              <a:t>https://www.medecc.org/Scientific-based-of-water-food-energy-part-of-the-medecc-report/</a:t>
            </a:r>
            <a:endParaRPr sz="1000" u="sng">
              <a:solidFill>
                <a:srgbClr val="000000"/>
              </a:solidFill>
              <a:latin typeface="Calibri"/>
              <a:ea typeface="Calibri"/>
              <a:cs typeface="Calibri"/>
              <a:sym typeface="Calibri"/>
              <a:hlinkClick r:id="rId7">
                <a:extLst>
                  <a:ext uri="{A12FA001-AC4F-418D-AE19-62706E023703}">
                    <ahyp:hlinkClr val="tx"/>
                  </a:ext>
                </a:extLst>
              </a:hlinkClick>
            </a:endParaRPr>
          </a:p>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pic>
        <p:nvPicPr>
          <p:cNvPr id="106" name="Google Shape;106;p3">
            <a:hlinkClick r:id="rId8"/>
          </p:cNvPr>
          <p:cNvPicPr preferRelativeResize="0"/>
          <p:nvPr/>
        </p:nvPicPr>
        <p:blipFill rotWithShape="1">
          <a:blip r:embed="rId9">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4"/>
          <p:cNvSpPr txBox="1"/>
          <p:nvPr>
            <p:ph type="title"/>
          </p:nvPr>
        </p:nvSpPr>
        <p:spPr>
          <a:xfrm>
            <a:off x="0" y="0"/>
            <a:ext cx="9144000" cy="699796"/>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C.2.3- CONSOMMATION D'EAU POTABLE </a:t>
            </a:r>
            <a:br>
              <a:rPr lang="en-US" sz="2800">
                <a:solidFill>
                  <a:srgbClr val="7F7F7F"/>
                </a:solidFill>
              </a:rPr>
            </a:br>
            <a:r>
              <a:rPr lang="en-US" sz="2800">
                <a:solidFill>
                  <a:srgbClr val="7F7F7F"/>
                </a:solidFill>
              </a:rPr>
              <a:t>DANS LES BÂTIMENTS RÉSIDENTIELS</a:t>
            </a:r>
            <a:endParaRPr sz="2800"/>
          </a:p>
        </p:txBody>
      </p:sp>
      <p:sp>
        <p:nvSpPr>
          <p:cNvPr id="112" name="Google Shape;112;p4"/>
          <p:cNvSpPr txBox="1"/>
          <p:nvPr>
            <p:ph idx="1" type="body"/>
          </p:nvPr>
        </p:nvSpPr>
        <p:spPr>
          <a:xfrm>
            <a:off x="362712" y="1121664"/>
            <a:ext cx="8418576" cy="4482465"/>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CONTEXTE</a:t>
            </a:r>
            <a:endParaRPr/>
          </a:p>
          <a:p>
            <a:pPr indent="0" lvl="0" marL="0" marR="0" rtl="0" algn="l">
              <a:spcBef>
                <a:spcPts val="640"/>
              </a:spcBef>
              <a:spcAft>
                <a:spcPts val="0"/>
              </a:spcAft>
              <a:buClr>
                <a:schemeClr val="dk1"/>
              </a:buClr>
              <a:buSzPts val="3200"/>
              <a:buFont typeface="Arial"/>
              <a:buNone/>
            </a:pPr>
            <a:r>
              <a:rPr b="1" i="0" lang="en-US" sz="3200" u="none" cap="none" strike="noStrike">
                <a:solidFill>
                  <a:schemeClr val="dk1"/>
                </a:solidFill>
                <a:latin typeface="Calibri"/>
                <a:ea typeface="Calibri"/>
                <a:cs typeface="Calibri"/>
                <a:sym typeface="Calibri"/>
              </a:rPr>
              <a:t> </a:t>
            </a:r>
            <a:r>
              <a:rPr b="0" i="0" lang="en-US" sz="2400" u="none" cap="none" strike="noStrike">
                <a:solidFill>
                  <a:schemeClr val="dk1"/>
                </a:solidFill>
                <a:latin typeface="Calibri"/>
                <a:ea typeface="Calibri"/>
                <a:cs typeface="Calibri"/>
                <a:sym typeface="Calibri"/>
              </a:rPr>
              <a:t> </a:t>
            </a:r>
            <a:endParaRPr b="0" i="0" sz="2400" u="none" cap="none" strike="noStrike">
              <a:solidFill>
                <a:schemeClr val="dk1"/>
              </a:solidFill>
              <a:latin typeface="Calibri"/>
              <a:ea typeface="Calibri"/>
              <a:cs typeface="Calibri"/>
              <a:sym typeface="Calibri"/>
            </a:endParaRPr>
          </a:p>
        </p:txBody>
      </p:sp>
      <p:sp>
        <p:nvSpPr>
          <p:cNvPr id="113" name="Google Shape;113;p4"/>
          <p:cNvSpPr txBox="1"/>
          <p:nvPr>
            <p:ph idx="12" type="sldNum"/>
          </p:nvPr>
        </p:nvSpPr>
        <p:spPr>
          <a:xfrm>
            <a:off x="7010400" y="6557043"/>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pic>
        <p:nvPicPr>
          <p:cNvPr id="114" name="Google Shape;114;p4">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pic>
        <p:nvPicPr>
          <p:cNvPr id="115" name="Google Shape;115;p4"/>
          <p:cNvPicPr preferRelativeResize="0"/>
          <p:nvPr/>
        </p:nvPicPr>
        <p:blipFill rotWithShape="1">
          <a:blip r:embed="rId5">
            <a:alphaModFix/>
          </a:blip>
          <a:srcRect b="0" l="0" r="0" t="0"/>
          <a:stretch/>
        </p:blipFill>
        <p:spPr>
          <a:xfrm>
            <a:off x="142477" y="2904925"/>
            <a:ext cx="4811978" cy="2822774"/>
          </a:xfrm>
          <a:prstGeom prst="rect">
            <a:avLst/>
          </a:prstGeom>
          <a:noFill/>
          <a:ln>
            <a:noFill/>
          </a:ln>
        </p:spPr>
      </p:pic>
      <p:sp>
        <p:nvSpPr>
          <p:cNvPr id="116" name="Google Shape;116;p4"/>
          <p:cNvSpPr/>
          <p:nvPr/>
        </p:nvSpPr>
        <p:spPr>
          <a:xfrm>
            <a:off x="310355" y="5679701"/>
            <a:ext cx="8788620" cy="24622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000">
                <a:solidFill>
                  <a:schemeClr val="dk1"/>
                </a:solidFill>
                <a:latin typeface="Calibri"/>
                <a:ea typeface="Calibri"/>
                <a:cs typeface="Calibri"/>
                <a:sym typeface="Calibri"/>
              </a:rPr>
              <a:t>Source : https://www.eea.europa.eu/publications/horizon-2020-mediterranean-report/file</a:t>
            </a:r>
            <a:endParaRPr/>
          </a:p>
        </p:txBody>
      </p:sp>
      <p:grpSp>
        <p:nvGrpSpPr>
          <p:cNvPr id="117" name="Google Shape;117;p4"/>
          <p:cNvGrpSpPr/>
          <p:nvPr/>
        </p:nvGrpSpPr>
        <p:grpSpPr>
          <a:xfrm>
            <a:off x="4087286" y="1320800"/>
            <a:ext cx="4880839" cy="3325074"/>
            <a:chOff x="3723219" y="1188879"/>
            <a:chExt cx="4880839" cy="3325074"/>
          </a:xfrm>
        </p:grpSpPr>
        <p:sp>
          <p:nvSpPr>
            <p:cNvPr id="118" name="Google Shape;118;p4"/>
            <p:cNvSpPr/>
            <p:nvPr/>
          </p:nvSpPr>
          <p:spPr>
            <a:xfrm>
              <a:off x="4205758" y="1188879"/>
              <a:ext cx="4398300" cy="10035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a:solidFill>
                    <a:schemeClr val="dk1"/>
                  </a:solidFill>
                  <a:latin typeface="Calibri"/>
                  <a:ea typeface="Calibri"/>
                  <a:cs typeface="Calibri"/>
                  <a:sym typeface="Calibri"/>
                </a:rPr>
                <a:t>Indice d'exploitation de l'eau (WEI) pour les ressources naturelles renouvelables en eau douce dans les pays méditerranéens (2005-2010)</a:t>
              </a:r>
              <a:endParaRPr>
                <a:solidFill>
                  <a:schemeClr val="dk1"/>
                </a:solidFill>
                <a:latin typeface="Calibri"/>
                <a:ea typeface="Calibri"/>
                <a:cs typeface="Calibri"/>
                <a:sym typeface="Calibri"/>
              </a:endParaRPr>
            </a:p>
          </p:txBody>
        </p:sp>
        <p:pic>
          <p:nvPicPr>
            <p:cNvPr id="119" name="Google Shape;119;p4"/>
            <p:cNvPicPr preferRelativeResize="0"/>
            <p:nvPr/>
          </p:nvPicPr>
          <p:blipFill rotWithShape="1">
            <a:blip r:embed="rId6">
              <a:alphaModFix/>
            </a:blip>
            <a:srcRect b="0" l="0" r="0" t="0"/>
            <a:stretch/>
          </p:blipFill>
          <p:spPr>
            <a:xfrm>
              <a:off x="3723219" y="1868060"/>
              <a:ext cx="4596782" cy="2645893"/>
            </a:xfrm>
            <a:prstGeom prst="rect">
              <a:avLst/>
            </a:prstGeom>
            <a:noFill/>
            <a:ln>
              <a:noFill/>
            </a:ln>
          </p:spPr>
        </p:pic>
      </p:gr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5"/>
          <p:cNvSpPr txBox="1"/>
          <p:nvPr>
            <p:ph type="title"/>
          </p:nvPr>
        </p:nvSpPr>
        <p:spPr>
          <a:xfrm>
            <a:off x="0" y="0"/>
            <a:ext cx="9144000" cy="699796"/>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C.2.3- CONSOMMATION D'EAU POTABLE </a:t>
            </a:r>
            <a:br>
              <a:rPr lang="en-US" sz="2800">
                <a:solidFill>
                  <a:srgbClr val="7F7F7F"/>
                </a:solidFill>
              </a:rPr>
            </a:br>
            <a:r>
              <a:rPr lang="en-US" sz="2800">
                <a:solidFill>
                  <a:srgbClr val="7F7F7F"/>
                </a:solidFill>
              </a:rPr>
              <a:t>DANS LES BÂTIMENTS RÉSIDENTIELS</a:t>
            </a:r>
            <a:endParaRPr sz="2800"/>
          </a:p>
        </p:txBody>
      </p:sp>
      <p:sp>
        <p:nvSpPr>
          <p:cNvPr id="125" name="Google Shape;125;p5"/>
          <p:cNvSpPr txBox="1"/>
          <p:nvPr>
            <p:ph idx="1" type="body"/>
          </p:nvPr>
        </p:nvSpPr>
        <p:spPr>
          <a:xfrm>
            <a:off x="362712" y="1121664"/>
            <a:ext cx="8418576" cy="4482465"/>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CONTEXTE</a:t>
            </a:r>
            <a:endParaRPr/>
          </a:p>
          <a:p>
            <a:pPr indent="0" lvl="0" marL="0" marR="0" rtl="0" algn="l">
              <a:spcBef>
                <a:spcPts val="640"/>
              </a:spcBef>
              <a:spcAft>
                <a:spcPts val="0"/>
              </a:spcAft>
              <a:buClr>
                <a:schemeClr val="dk1"/>
              </a:buClr>
              <a:buSzPts val="3200"/>
              <a:buFont typeface="Arial"/>
              <a:buNone/>
            </a:pPr>
            <a:r>
              <a:rPr b="1" i="0" lang="en-US" sz="3200" u="none" cap="none" strike="noStrike">
                <a:solidFill>
                  <a:schemeClr val="dk1"/>
                </a:solidFill>
                <a:latin typeface="Calibri"/>
                <a:ea typeface="Calibri"/>
                <a:cs typeface="Calibri"/>
                <a:sym typeface="Calibri"/>
              </a:rPr>
              <a:t> </a:t>
            </a:r>
            <a:r>
              <a:rPr b="0" i="0" lang="en-US" sz="2400" u="none" cap="none" strike="noStrike">
                <a:solidFill>
                  <a:schemeClr val="dk1"/>
                </a:solidFill>
                <a:latin typeface="Calibri"/>
                <a:ea typeface="Calibri"/>
                <a:cs typeface="Calibri"/>
                <a:sym typeface="Calibri"/>
              </a:rPr>
              <a:t> </a:t>
            </a:r>
            <a:endParaRPr b="0" i="0" sz="2400" u="none" cap="none" strike="noStrike">
              <a:solidFill>
                <a:schemeClr val="dk1"/>
              </a:solidFill>
              <a:latin typeface="Calibri"/>
              <a:ea typeface="Calibri"/>
              <a:cs typeface="Calibri"/>
              <a:sym typeface="Calibri"/>
            </a:endParaRPr>
          </a:p>
        </p:txBody>
      </p:sp>
      <p:sp>
        <p:nvSpPr>
          <p:cNvPr id="126" name="Google Shape;126;p5"/>
          <p:cNvSpPr txBox="1"/>
          <p:nvPr>
            <p:ph idx="12" type="sldNum"/>
          </p:nvPr>
        </p:nvSpPr>
        <p:spPr>
          <a:xfrm>
            <a:off x="7010400" y="6557043"/>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pic>
        <p:nvPicPr>
          <p:cNvPr id="127" name="Google Shape;127;p5">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28" name="Google Shape;128;p5"/>
          <p:cNvSpPr/>
          <p:nvPr/>
        </p:nvSpPr>
        <p:spPr>
          <a:xfrm>
            <a:off x="361650" y="5662295"/>
            <a:ext cx="4210349" cy="24622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000">
                <a:solidFill>
                  <a:schemeClr val="dk1"/>
                </a:solidFill>
                <a:latin typeface="Calibri"/>
                <a:ea typeface="Calibri"/>
                <a:cs typeface="Calibri"/>
                <a:sym typeface="Calibri"/>
              </a:rPr>
              <a:t>https://knoema.com/jgnqhdf/water-consumption-by-country</a:t>
            </a:r>
            <a:endParaRPr sz="1000">
              <a:solidFill>
                <a:schemeClr val="dk1"/>
              </a:solidFill>
              <a:latin typeface="Calibri"/>
              <a:ea typeface="Calibri"/>
              <a:cs typeface="Calibri"/>
              <a:sym typeface="Calibri"/>
            </a:endParaRPr>
          </a:p>
        </p:txBody>
      </p:sp>
      <p:sp>
        <p:nvSpPr>
          <p:cNvPr id="129" name="Google Shape;129;p5"/>
          <p:cNvSpPr/>
          <p:nvPr/>
        </p:nvSpPr>
        <p:spPr>
          <a:xfrm>
            <a:off x="2583986" y="1467875"/>
            <a:ext cx="3298980"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Ressources renouvelables en eau douce </a:t>
            </a:r>
            <a:endParaRPr sz="1800">
              <a:solidFill>
                <a:schemeClr val="dk1"/>
              </a:solidFill>
              <a:latin typeface="Calibri"/>
              <a:ea typeface="Calibri"/>
              <a:cs typeface="Calibri"/>
              <a:sym typeface="Calibri"/>
            </a:endParaRPr>
          </a:p>
        </p:txBody>
      </p:sp>
      <p:grpSp>
        <p:nvGrpSpPr>
          <p:cNvPr id="130" name="Google Shape;130;p5"/>
          <p:cNvGrpSpPr/>
          <p:nvPr/>
        </p:nvGrpSpPr>
        <p:grpSpPr>
          <a:xfrm>
            <a:off x="347132" y="1984281"/>
            <a:ext cx="4094125" cy="3515344"/>
            <a:chOff x="347132" y="1984281"/>
            <a:chExt cx="4094125" cy="3515344"/>
          </a:xfrm>
        </p:grpSpPr>
        <p:pic>
          <p:nvPicPr>
            <p:cNvPr id="131" name="Google Shape;131;p5"/>
            <p:cNvPicPr preferRelativeResize="0"/>
            <p:nvPr/>
          </p:nvPicPr>
          <p:blipFill rotWithShape="1">
            <a:blip r:embed="rId5">
              <a:alphaModFix/>
            </a:blip>
            <a:srcRect b="0" l="1944" r="0" t="0"/>
            <a:stretch/>
          </p:blipFill>
          <p:spPr>
            <a:xfrm>
              <a:off x="347132" y="1984281"/>
              <a:ext cx="4059481" cy="3515344"/>
            </a:xfrm>
            <a:prstGeom prst="rect">
              <a:avLst/>
            </a:prstGeom>
            <a:noFill/>
            <a:ln>
              <a:noFill/>
            </a:ln>
          </p:spPr>
        </p:pic>
        <p:sp>
          <p:nvSpPr>
            <p:cNvPr id="132" name="Google Shape;132;p5"/>
            <p:cNvSpPr txBox="1"/>
            <p:nvPr/>
          </p:nvSpPr>
          <p:spPr>
            <a:xfrm>
              <a:off x="1439636" y="1986606"/>
              <a:ext cx="3001621" cy="369332"/>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33" name="Google Shape;133;p5"/>
          <p:cNvGrpSpPr/>
          <p:nvPr/>
        </p:nvGrpSpPr>
        <p:grpSpPr>
          <a:xfrm>
            <a:off x="4571999" y="1984281"/>
            <a:ext cx="4205104" cy="3561102"/>
            <a:chOff x="4571999" y="1984281"/>
            <a:chExt cx="4205104" cy="3561102"/>
          </a:xfrm>
        </p:grpSpPr>
        <p:pic>
          <p:nvPicPr>
            <p:cNvPr id="134" name="Google Shape;134;p5"/>
            <p:cNvPicPr preferRelativeResize="0"/>
            <p:nvPr/>
          </p:nvPicPr>
          <p:blipFill rotWithShape="1">
            <a:blip r:embed="rId6">
              <a:alphaModFix/>
            </a:blip>
            <a:srcRect b="19980" l="49824" r="8772" t="16705"/>
            <a:stretch/>
          </p:blipFill>
          <p:spPr>
            <a:xfrm>
              <a:off x="4571999" y="1984281"/>
              <a:ext cx="4140000" cy="3561102"/>
            </a:xfrm>
            <a:prstGeom prst="rect">
              <a:avLst/>
            </a:prstGeom>
            <a:noFill/>
            <a:ln>
              <a:noFill/>
            </a:ln>
          </p:spPr>
        </p:pic>
        <p:sp>
          <p:nvSpPr>
            <p:cNvPr id="135" name="Google Shape;135;p5"/>
            <p:cNvSpPr txBox="1"/>
            <p:nvPr/>
          </p:nvSpPr>
          <p:spPr>
            <a:xfrm>
              <a:off x="6401103" y="2001093"/>
              <a:ext cx="2376000" cy="369332"/>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36" name="Google Shape;136;p5"/>
          <p:cNvSpPr txBox="1"/>
          <p:nvPr/>
        </p:nvSpPr>
        <p:spPr>
          <a:xfrm>
            <a:off x="4639949" y="1999071"/>
            <a:ext cx="2161684" cy="209000"/>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1200">
                <a:solidFill>
                  <a:schemeClr val="dk1"/>
                </a:solidFill>
                <a:latin typeface="Calibri"/>
                <a:ea typeface="Calibri"/>
                <a:cs typeface="Calibri"/>
                <a:sym typeface="Calibri"/>
              </a:rPr>
              <a:t>Afrique du Nord et Moyen Orient</a:t>
            </a:r>
            <a:endParaRPr b="1" sz="1200">
              <a:solidFill>
                <a:srgbClr val="7F7F7F"/>
              </a:solidFill>
              <a:latin typeface="Arial"/>
              <a:ea typeface="Arial"/>
              <a:cs typeface="Arial"/>
              <a:sym typeface="Arial"/>
            </a:endParaRPr>
          </a:p>
        </p:txBody>
      </p:sp>
      <p:sp>
        <p:nvSpPr>
          <p:cNvPr id="137" name="Google Shape;137;p5"/>
          <p:cNvSpPr txBox="1"/>
          <p:nvPr/>
        </p:nvSpPr>
        <p:spPr>
          <a:xfrm>
            <a:off x="295504" y="1988630"/>
            <a:ext cx="1696134" cy="224774"/>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1200">
                <a:solidFill>
                  <a:schemeClr val="dk1"/>
                </a:solidFill>
                <a:latin typeface="Calibri"/>
                <a:ea typeface="Calibri"/>
                <a:cs typeface="Calibri"/>
                <a:sym typeface="Calibri"/>
              </a:rPr>
              <a:t>Union Européenne</a:t>
            </a:r>
            <a:endParaRPr b="1" sz="1200">
              <a:solidFill>
                <a:srgbClr val="7F7F7F"/>
              </a:solidFill>
              <a:latin typeface="Arial"/>
              <a:ea typeface="Arial"/>
              <a:cs typeface="Arial"/>
              <a:sym typeface="Arial"/>
            </a:endParaRPr>
          </a:p>
        </p:txBody>
      </p:sp>
      <p:sp>
        <p:nvSpPr>
          <p:cNvPr id="138" name="Google Shape;138;p5"/>
          <p:cNvSpPr txBox="1"/>
          <p:nvPr/>
        </p:nvSpPr>
        <p:spPr>
          <a:xfrm>
            <a:off x="4610817" y="2208502"/>
            <a:ext cx="1132461"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lang="en-US" sz="1000">
                <a:solidFill>
                  <a:srgbClr val="7F7F7F"/>
                </a:solidFill>
                <a:latin typeface="Calibri"/>
                <a:ea typeface="Calibri"/>
                <a:cs typeface="Calibri"/>
                <a:sym typeface="Calibri"/>
              </a:rPr>
              <a:t>m3/habitant</a:t>
            </a:r>
            <a:endParaRPr sz="1000">
              <a:solidFill>
                <a:srgbClr val="7F7F7F"/>
              </a:solidFill>
              <a:latin typeface="Calibri"/>
              <a:ea typeface="Calibri"/>
              <a:cs typeface="Calibri"/>
              <a:sym typeface="Calibri"/>
            </a:endParaRPr>
          </a:p>
        </p:txBody>
      </p:sp>
      <p:sp>
        <p:nvSpPr>
          <p:cNvPr id="139" name="Google Shape;139;p5"/>
          <p:cNvSpPr txBox="1"/>
          <p:nvPr/>
        </p:nvSpPr>
        <p:spPr>
          <a:xfrm>
            <a:off x="350544" y="2187720"/>
            <a:ext cx="1132461"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lang="en-US" sz="1000">
                <a:solidFill>
                  <a:srgbClr val="7F7F7F"/>
                </a:solidFill>
                <a:latin typeface="Calibri"/>
                <a:ea typeface="Calibri"/>
                <a:cs typeface="Calibri"/>
                <a:sym typeface="Calibri"/>
              </a:rPr>
              <a:t>m3/habitant</a:t>
            </a:r>
            <a:endParaRPr sz="1000">
              <a:solidFill>
                <a:srgbClr val="7F7F7F"/>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p6"/>
          <p:cNvSpPr txBox="1"/>
          <p:nvPr>
            <p:ph type="title"/>
          </p:nvPr>
        </p:nvSpPr>
        <p:spPr>
          <a:xfrm>
            <a:off x="0" y="0"/>
            <a:ext cx="9144000" cy="699796"/>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C.2.3- CONSOMMATION D'EAU POTABLE </a:t>
            </a:r>
            <a:br>
              <a:rPr lang="en-US" sz="2800">
                <a:solidFill>
                  <a:srgbClr val="7F7F7F"/>
                </a:solidFill>
              </a:rPr>
            </a:br>
            <a:r>
              <a:rPr lang="en-US" sz="2800">
                <a:solidFill>
                  <a:srgbClr val="7F7F7F"/>
                </a:solidFill>
              </a:rPr>
              <a:t>DANS LES BÂTIMENTS RÉSIDENTIELS</a:t>
            </a:r>
            <a:endParaRPr sz="2800"/>
          </a:p>
        </p:txBody>
      </p:sp>
      <p:sp>
        <p:nvSpPr>
          <p:cNvPr id="145" name="Google Shape;145;p6"/>
          <p:cNvSpPr txBox="1"/>
          <p:nvPr>
            <p:ph idx="1" type="body"/>
          </p:nvPr>
        </p:nvSpPr>
        <p:spPr>
          <a:xfrm>
            <a:off x="362712" y="1121664"/>
            <a:ext cx="8418576" cy="4482465"/>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CONTEXTE</a:t>
            </a:r>
            <a:endParaRPr/>
          </a:p>
          <a:p>
            <a:pPr indent="0" lvl="0" marL="0" marR="0" rtl="0" algn="l">
              <a:spcBef>
                <a:spcPts val="640"/>
              </a:spcBef>
              <a:spcAft>
                <a:spcPts val="0"/>
              </a:spcAft>
              <a:buClr>
                <a:schemeClr val="dk1"/>
              </a:buClr>
              <a:buSzPts val="3200"/>
              <a:buFont typeface="Arial"/>
              <a:buNone/>
            </a:pPr>
            <a:r>
              <a:rPr b="1" i="0" lang="en-US" sz="3200" u="none" cap="none" strike="noStrike">
                <a:solidFill>
                  <a:schemeClr val="dk1"/>
                </a:solidFill>
                <a:latin typeface="Calibri"/>
                <a:ea typeface="Calibri"/>
                <a:cs typeface="Calibri"/>
                <a:sym typeface="Calibri"/>
              </a:rPr>
              <a:t> </a:t>
            </a:r>
            <a:r>
              <a:rPr b="0" i="0" lang="en-US" sz="2400" u="none" cap="none" strike="noStrike">
                <a:solidFill>
                  <a:schemeClr val="dk1"/>
                </a:solidFill>
                <a:latin typeface="Calibri"/>
                <a:ea typeface="Calibri"/>
                <a:cs typeface="Calibri"/>
                <a:sym typeface="Calibri"/>
              </a:rPr>
              <a:t> </a:t>
            </a:r>
            <a:endParaRPr b="0" i="0" sz="2400" u="none" cap="none" strike="noStrike">
              <a:solidFill>
                <a:schemeClr val="dk1"/>
              </a:solidFill>
              <a:latin typeface="Calibri"/>
              <a:ea typeface="Calibri"/>
              <a:cs typeface="Calibri"/>
              <a:sym typeface="Calibri"/>
            </a:endParaRPr>
          </a:p>
        </p:txBody>
      </p:sp>
      <p:sp>
        <p:nvSpPr>
          <p:cNvPr id="146" name="Google Shape;146;p6"/>
          <p:cNvSpPr txBox="1"/>
          <p:nvPr>
            <p:ph idx="12" type="sldNum"/>
          </p:nvPr>
        </p:nvSpPr>
        <p:spPr>
          <a:xfrm>
            <a:off x="7010400" y="6557043"/>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pic>
        <p:nvPicPr>
          <p:cNvPr id="147" name="Google Shape;147;p6">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48" name="Google Shape;148;p6"/>
          <p:cNvSpPr/>
          <p:nvPr/>
        </p:nvSpPr>
        <p:spPr>
          <a:xfrm>
            <a:off x="5018314" y="1346720"/>
            <a:ext cx="4210349" cy="24622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000">
                <a:solidFill>
                  <a:schemeClr val="dk1"/>
                </a:solidFill>
                <a:latin typeface="Calibri"/>
                <a:ea typeface="Calibri"/>
                <a:cs typeface="Calibri"/>
                <a:sym typeface="Calibri"/>
              </a:rPr>
              <a:t>https://knoema.com/jgnqhdf/water-consumption-by-country</a:t>
            </a:r>
            <a:endParaRPr sz="1000">
              <a:solidFill>
                <a:schemeClr val="dk1"/>
              </a:solidFill>
              <a:latin typeface="Calibri"/>
              <a:ea typeface="Calibri"/>
              <a:cs typeface="Calibri"/>
              <a:sym typeface="Calibri"/>
            </a:endParaRPr>
          </a:p>
        </p:txBody>
      </p:sp>
      <p:grpSp>
        <p:nvGrpSpPr>
          <p:cNvPr id="149" name="Google Shape;149;p6"/>
          <p:cNvGrpSpPr/>
          <p:nvPr/>
        </p:nvGrpSpPr>
        <p:grpSpPr>
          <a:xfrm>
            <a:off x="420408" y="1658494"/>
            <a:ext cx="8496912" cy="4448979"/>
            <a:chOff x="287405" y="1704214"/>
            <a:chExt cx="8496912" cy="4448979"/>
          </a:xfrm>
        </p:grpSpPr>
        <p:grpSp>
          <p:nvGrpSpPr>
            <p:cNvPr id="150" name="Google Shape;150;p6"/>
            <p:cNvGrpSpPr/>
            <p:nvPr/>
          </p:nvGrpSpPr>
          <p:grpSpPr>
            <a:xfrm>
              <a:off x="287405" y="1704214"/>
              <a:ext cx="8496912" cy="4448979"/>
              <a:chOff x="287405" y="1704214"/>
              <a:chExt cx="8496912" cy="4448979"/>
            </a:xfrm>
          </p:grpSpPr>
          <p:pic>
            <p:nvPicPr>
              <p:cNvPr id="151" name="Google Shape;151;p6"/>
              <p:cNvPicPr preferRelativeResize="0"/>
              <p:nvPr/>
            </p:nvPicPr>
            <p:blipFill rotWithShape="1">
              <a:blip r:embed="rId5">
                <a:alphaModFix/>
              </a:blip>
              <a:srcRect b="0" l="0" r="0" t="0"/>
              <a:stretch/>
            </p:blipFill>
            <p:spPr>
              <a:xfrm>
                <a:off x="287405" y="3950279"/>
                <a:ext cx="2520000" cy="2202914"/>
              </a:xfrm>
              <a:prstGeom prst="rect">
                <a:avLst/>
              </a:prstGeom>
              <a:noFill/>
              <a:ln>
                <a:noFill/>
              </a:ln>
            </p:spPr>
          </p:pic>
          <p:pic>
            <p:nvPicPr>
              <p:cNvPr id="152" name="Google Shape;152;p6"/>
              <p:cNvPicPr preferRelativeResize="0"/>
              <p:nvPr/>
            </p:nvPicPr>
            <p:blipFill rotWithShape="1">
              <a:blip r:embed="rId6">
                <a:alphaModFix/>
              </a:blip>
              <a:srcRect b="0" l="0" r="0" t="0"/>
              <a:stretch/>
            </p:blipFill>
            <p:spPr>
              <a:xfrm>
                <a:off x="3275861" y="3950279"/>
                <a:ext cx="2520000" cy="2151819"/>
              </a:xfrm>
              <a:prstGeom prst="rect">
                <a:avLst/>
              </a:prstGeom>
              <a:noFill/>
              <a:ln>
                <a:noFill/>
              </a:ln>
            </p:spPr>
          </p:pic>
          <p:pic>
            <p:nvPicPr>
              <p:cNvPr id="153" name="Google Shape;153;p6"/>
              <p:cNvPicPr preferRelativeResize="0"/>
              <p:nvPr/>
            </p:nvPicPr>
            <p:blipFill rotWithShape="1">
              <a:blip r:embed="rId7">
                <a:alphaModFix/>
              </a:blip>
              <a:srcRect b="0" l="0" r="0" t="0"/>
              <a:stretch/>
            </p:blipFill>
            <p:spPr>
              <a:xfrm>
                <a:off x="6264317" y="3950279"/>
                <a:ext cx="2520000" cy="2147122"/>
              </a:xfrm>
              <a:prstGeom prst="rect">
                <a:avLst/>
              </a:prstGeom>
              <a:noFill/>
              <a:ln>
                <a:noFill/>
              </a:ln>
            </p:spPr>
          </p:pic>
          <p:pic>
            <p:nvPicPr>
              <p:cNvPr id="154" name="Google Shape;154;p6"/>
              <p:cNvPicPr preferRelativeResize="0"/>
              <p:nvPr/>
            </p:nvPicPr>
            <p:blipFill rotWithShape="1">
              <a:blip r:embed="rId8">
                <a:alphaModFix/>
              </a:blip>
              <a:srcRect b="0" l="0" r="0" t="0"/>
              <a:stretch/>
            </p:blipFill>
            <p:spPr>
              <a:xfrm>
                <a:off x="287405" y="1704214"/>
                <a:ext cx="2520000" cy="2124231"/>
              </a:xfrm>
              <a:prstGeom prst="rect">
                <a:avLst/>
              </a:prstGeom>
              <a:noFill/>
              <a:ln>
                <a:noFill/>
              </a:ln>
            </p:spPr>
          </p:pic>
          <p:pic>
            <p:nvPicPr>
              <p:cNvPr id="155" name="Google Shape;155;p6"/>
              <p:cNvPicPr preferRelativeResize="0"/>
              <p:nvPr/>
            </p:nvPicPr>
            <p:blipFill rotWithShape="1">
              <a:blip r:embed="rId9">
                <a:alphaModFix/>
              </a:blip>
              <a:srcRect b="0" l="0" r="0" t="0"/>
              <a:stretch/>
            </p:blipFill>
            <p:spPr>
              <a:xfrm>
                <a:off x="3275861" y="1704214"/>
                <a:ext cx="2520000" cy="2165243"/>
              </a:xfrm>
              <a:prstGeom prst="rect">
                <a:avLst/>
              </a:prstGeom>
              <a:noFill/>
              <a:ln>
                <a:noFill/>
              </a:ln>
            </p:spPr>
          </p:pic>
          <p:pic>
            <p:nvPicPr>
              <p:cNvPr id="156" name="Google Shape;156;p6"/>
              <p:cNvPicPr preferRelativeResize="0"/>
              <p:nvPr/>
            </p:nvPicPr>
            <p:blipFill rotWithShape="1">
              <a:blip r:embed="rId10">
                <a:alphaModFix/>
              </a:blip>
              <a:srcRect b="0" l="511" r="0" t="0"/>
              <a:stretch/>
            </p:blipFill>
            <p:spPr>
              <a:xfrm>
                <a:off x="6277204" y="1734964"/>
                <a:ext cx="2507113" cy="2134493"/>
              </a:xfrm>
              <a:prstGeom prst="rect">
                <a:avLst/>
              </a:prstGeom>
              <a:noFill/>
              <a:ln>
                <a:noFill/>
              </a:ln>
            </p:spPr>
          </p:pic>
        </p:grpSp>
        <p:pic>
          <p:nvPicPr>
            <p:cNvPr id="157" name="Google Shape;157;p6"/>
            <p:cNvPicPr preferRelativeResize="0"/>
            <p:nvPr/>
          </p:nvPicPr>
          <p:blipFill rotWithShape="1">
            <a:blip r:embed="rId11">
              <a:alphaModFix/>
            </a:blip>
            <a:srcRect b="0" l="0" r="0" t="0"/>
            <a:stretch/>
          </p:blipFill>
          <p:spPr>
            <a:xfrm>
              <a:off x="2156249" y="1919810"/>
              <a:ext cx="540000" cy="540000"/>
            </a:xfrm>
            <a:prstGeom prst="rect">
              <a:avLst/>
            </a:prstGeom>
            <a:noFill/>
            <a:ln>
              <a:noFill/>
            </a:ln>
          </p:spPr>
        </p:pic>
        <p:pic>
          <p:nvPicPr>
            <p:cNvPr id="158" name="Google Shape;158;p6"/>
            <p:cNvPicPr preferRelativeResize="0"/>
            <p:nvPr/>
          </p:nvPicPr>
          <p:blipFill rotWithShape="1">
            <a:blip r:embed="rId12">
              <a:alphaModFix/>
            </a:blip>
            <a:srcRect b="0" l="0" r="0" t="0"/>
            <a:stretch/>
          </p:blipFill>
          <p:spPr>
            <a:xfrm>
              <a:off x="5255861" y="1919810"/>
              <a:ext cx="540000" cy="540000"/>
            </a:xfrm>
            <a:prstGeom prst="rect">
              <a:avLst/>
            </a:prstGeom>
            <a:noFill/>
            <a:ln>
              <a:noFill/>
            </a:ln>
          </p:spPr>
        </p:pic>
        <p:pic>
          <p:nvPicPr>
            <p:cNvPr id="159" name="Google Shape;159;p6"/>
            <p:cNvPicPr preferRelativeResize="0"/>
            <p:nvPr/>
          </p:nvPicPr>
          <p:blipFill rotWithShape="1">
            <a:blip r:embed="rId13">
              <a:alphaModFix/>
            </a:blip>
            <a:srcRect b="0" l="0" r="0" t="0"/>
            <a:stretch/>
          </p:blipFill>
          <p:spPr>
            <a:xfrm>
              <a:off x="8177787" y="1919810"/>
              <a:ext cx="540000" cy="540000"/>
            </a:xfrm>
            <a:prstGeom prst="rect">
              <a:avLst/>
            </a:prstGeom>
            <a:noFill/>
            <a:ln>
              <a:noFill/>
            </a:ln>
          </p:spPr>
        </p:pic>
        <p:pic>
          <p:nvPicPr>
            <p:cNvPr id="160" name="Google Shape;160;p6"/>
            <p:cNvPicPr preferRelativeResize="0"/>
            <p:nvPr/>
          </p:nvPicPr>
          <p:blipFill rotWithShape="1">
            <a:blip r:embed="rId14">
              <a:alphaModFix/>
            </a:blip>
            <a:srcRect b="0" l="0" r="0" t="0"/>
            <a:stretch/>
          </p:blipFill>
          <p:spPr>
            <a:xfrm>
              <a:off x="2156249" y="4193941"/>
              <a:ext cx="540000" cy="540000"/>
            </a:xfrm>
            <a:prstGeom prst="rect">
              <a:avLst/>
            </a:prstGeom>
            <a:noFill/>
            <a:ln>
              <a:noFill/>
            </a:ln>
          </p:spPr>
        </p:pic>
        <p:pic>
          <p:nvPicPr>
            <p:cNvPr id="161" name="Google Shape;161;p6"/>
            <p:cNvPicPr preferRelativeResize="0"/>
            <p:nvPr/>
          </p:nvPicPr>
          <p:blipFill rotWithShape="1">
            <a:blip r:embed="rId15">
              <a:alphaModFix/>
            </a:blip>
            <a:srcRect b="0" l="0" r="0" t="0"/>
            <a:stretch/>
          </p:blipFill>
          <p:spPr>
            <a:xfrm>
              <a:off x="5255861" y="4193941"/>
              <a:ext cx="540000" cy="540000"/>
            </a:xfrm>
            <a:prstGeom prst="rect">
              <a:avLst/>
            </a:prstGeom>
            <a:noFill/>
            <a:ln>
              <a:noFill/>
            </a:ln>
          </p:spPr>
        </p:pic>
        <p:pic>
          <p:nvPicPr>
            <p:cNvPr id="162" name="Google Shape;162;p6"/>
            <p:cNvPicPr preferRelativeResize="0"/>
            <p:nvPr/>
          </p:nvPicPr>
          <p:blipFill rotWithShape="1">
            <a:blip r:embed="rId16">
              <a:alphaModFix/>
            </a:blip>
            <a:srcRect b="0" l="0" r="0" t="0"/>
            <a:stretch/>
          </p:blipFill>
          <p:spPr>
            <a:xfrm>
              <a:off x="8177787" y="4193941"/>
              <a:ext cx="540000" cy="540000"/>
            </a:xfrm>
            <a:prstGeom prst="rect">
              <a:avLst/>
            </a:prstGeom>
            <a:noFill/>
            <a:ln>
              <a:noFill/>
            </a:ln>
          </p:spPr>
        </p:pic>
      </p:grpSp>
      <p:sp>
        <p:nvSpPr>
          <p:cNvPr id="163" name="Google Shape;163;p6"/>
          <p:cNvSpPr txBox="1"/>
          <p:nvPr/>
        </p:nvSpPr>
        <p:spPr>
          <a:xfrm>
            <a:off x="6720840" y="1713321"/>
            <a:ext cx="1822450" cy="120226"/>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chemeClr val="dk1"/>
                </a:solidFill>
                <a:latin typeface="Calibri"/>
                <a:ea typeface="Calibri"/>
                <a:cs typeface="Calibri"/>
                <a:sym typeface="Calibri"/>
              </a:rPr>
              <a:t>Ressources renouvelables</a:t>
            </a:r>
            <a:r>
              <a:rPr b="1" lang="en-US" sz="700">
                <a:solidFill>
                  <a:srgbClr val="7F7F7F"/>
                </a:solidFill>
                <a:latin typeface="Arial"/>
                <a:ea typeface="Arial"/>
                <a:cs typeface="Arial"/>
                <a:sym typeface="Arial"/>
              </a:rPr>
              <a:t> </a:t>
            </a:r>
            <a:r>
              <a:rPr b="1" lang="en-US" sz="700">
                <a:solidFill>
                  <a:schemeClr val="dk1"/>
                </a:solidFill>
                <a:latin typeface="Calibri"/>
                <a:ea typeface="Calibri"/>
                <a:cs typeface="Calibri"/>
                <a:sym typeface="Calibri"/>
              </a:rPr>
              <a:t>d'eau douce internes</a:t>
            </a:r>
            <a:endParaRPr b="1" sz="700">
              <a:solidFill>
                <a:srgbClr val="7F7F7F"/>
              </a:solidFill>
              <a:latin typeface="Arial"/>
              <a:ea typeface="Arial"/>
              <a:cs typeface="Arial"/>
              <a:sym typeface="Arial"/>
            </a:endParaRPr>
          </a:p>
        </p:txBody>
      </p:sp>
      <p:sp>
        <p:nvSpPr>
          <p:cNvPr id="164" name="Google Shape;164;p6"/>
          <p:cNvSpPr txBox="1"/>
          <p:nvPr/>
        </p:nvSpPr>
        <p:spPr>
          <a:xfrm>
            <a:off x="3652520" y="1657441"/>
            <a:ext cx="1822450" cy="120226"/>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chemeClr val="dk1"/>
                </a:solidFill>
                <a:latin typeface="Calibri"/>
                <a:ea typeface="Calibri"/>
                <a:cs typeface="Calibri"/>
                <a:sym typeface="Calibri"/>
              </a:rPr>
              <a:t>Ressources renouvelables</a:t>
            </a:r>
            <a:r>
              <a:rPr b="1" lang="en-US" sz="700">
                <a:solidFill>
                  <a:srgbClr val="7F7F7F"/>
                </a:solidFill>
                <a:latin typeface="Arial"/>
                <a:ea typeface="Arial"/>
                <a:cs typeface="Arial"/>
                <a:sym typeface="Arial"/>
              </a:rPr>
              <a:t> </a:t>
            </a:r>
            <a:r>
              <a:rPr b="1" lang="en-US" sz="700">
                <a:solidFill>
                  <a:schemeClr val="dk1"/>
                </a:solidFill>
                <a:latin typeface="Calibri"/>
                <a:ea typeface="Calibri"/>
                <a:cs typeface="Calibri"/>
                <a:sym typeface="Calibri"/>
              </a:rPr>
              <a:t>d'eau douce internes</a:t>
            </a:r>
            <a:endParaRPr b="1" sz="700">
              <a:solidFill>
                <a:srgbClr val="7F7F7F"/>
              </a:solidFill>
              <a:latin typeface="Arial"/>
              <a:ea typeface="Arial"/>
              <a:cs typeface="Arial"/>
              <a:sym typeface="Arial"/>
            </a:endParaRPr>
          </a:p>
        </p:txBody>
      </p:sp>
      <p:sp>
        <p:nvSpPr>
          <p:cNvPr id="165" name="Google Shape;165;p6"/>
          <p:cNvSpPr txBox="1"/>
          <p:nvPr/>
        </p:nvSpPr>
        <p:spPr>
          <a:xfrm>
            <a:off x="3815080" y="3928201"/>
            <a:ext cx="1822450" cy="120226"/>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chemeClr val="dk1"/>
                </a:solidFill>
                <a:latin typeface="Calibri"/>
                <a:ea typeface="Calibri"/>
                <a:cs typeface="Calibri"/>
                <a:sym typeface="Calibri"/>
              </a:rPr>
              <a:t>Ressources renouvelables</a:t>
            </a:r>
            <a:r>
              <a:rPr b="1" lang="en-US" sz="700">
                <a:solidFill>
                  <a:srgbClr val="7F7F7F"/>
                </a:solidFill>
                <a:latin typeface="Arial"/>
                <a:ea typeface="Arial"/>
                <a:cs typeface="Arial"/>
                <a:sym typeface="Arial"/>
              </a:rPr>
              <a:t> </a:t>
            </a:r>
            <a:r>
              <a:rPr b="1" lang="en-US" sz="700">
                <a:solidFill>
                  <a:schemeClr val="dk1"/>
                </a:solidFill>
                <a:latin typeface="Calibri"/>
                <a:ea typeface="Calibri"/>
                <a:cs typeface="Calibri"/>
                <a:sym typeface="Calibri"/>
              </a:rPr>
              <a:t>d'eau douce internes</a:t>
            </a:r>
            <a:endParaRPr b="1" sz="700">
              <a:solidFill>
                <a:srgbClr val="7F7F7F"/>
              </a:solidFill>
              <a:latin typeface="Arial"/>
              <a:ea typeface="Arial"/>
              <a:cs typeface="Arial"/>
              <a:sym typeface="Arial"/>
            </a:endParaRPr>
          </a:p>
        </p:txBody>
      </p:sp>
      <p:sp>
        <p:nvSpPr>
          <p:cNvPr id="166" name="Google Shape;166;p6"/>
          <p:cNvSpPr txBox="1"/>
          <p:nvPr/>
        </p:nvSpPr>
        <p:spPr>
          <a:xfrm>
            <a:off x="762000" y="1642201"/>
            <a:ext cx="1822450" cy="120226"/>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chemeClr val="dk1"/>
                </a:solidFill>
                <a:latin typeface="Calibri"/>
                <a:ea typeface="Calibri"/>
                <a:cs typeface="Calibri"/>
                <a:sym typeface="Calibri"/>
              </a:rPr>
              <a:t>Ressources renouvelables</a:t>
            </a:r>
            <a:r>
              <a:rPr b="1" lang="en-US" sz="700">
                <a:solidFill>
                  <a:srgbClr val="7F7F7F"/>
                </a:solidFill>
                <a:latin typeface="Arial"/>
                <a:ea typeface="Arial"/>
                <a:cs typeface="Arial"/>
                <a:sym typeface="Arial"/>
              </a:rPr>
              <a:t> </a:t>
            </a:r>
            <a:r>
              <a:rPr b="1" lang="en-US" sz="700">
                <a:solidFill>
                  <a:schemeClr val="dk1"/>
                </a:solidFill>
                <a:latin typeface="Calibri"/>
                <a:ea typeface="Calibri"/>
                <a:cs typeface="Calibri"/>
                <a:sym typeface="Calibri"/>
              </a:rPr>
              <a:t>d'eau douce internes</a:t>
            </a:r>
            <a:endParaRPr b="1" sz="700">
              <a:solidFill>
                <a:srgbClr val="7F7F7F"/>
              </a:solidFill>
              <a:latin typeface="Arial"/>
              <a:ea typeface="Arial"/>
              <a:cs typeface="Arial"/>
              <a:sym typeface="Arial"/>
            </a:endParaRPr>
          </a:p>
        </p:txBody>
      </p:sp>
      <p:sp>
        <p:nvSpPr>
          <p:cNvPr id="167" name="Google Shape;167;p6"/>
          <p:cNvSpPr txBox="1"/>
          <p:nvPr/>
        </p:nvSpPr>
        <p:spPr>
          <a:xfrm>
            <a:off x="746760" y="3892641"/>
            <a:ext cx="1822450" cy="120226"/>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chemeClr val="dk1"/>
                </a:solidFill>
                <a:latin typeface="Calibri"/>
                <a:ea typeface="Calibri"/>
                <a:cs typeface="Calibri"/>
                <a:sym typeface="Calibri"/>
              </a:rPr>
              <a:t>Ressources renouvelables</a:t>
            </a:r>
            <a:r>
              <a:rPr b="1" lang="en-US" sz="700">
                <a:solidFill>
                  <a:srgbClr val="7F7F7F"/>
                </a:solidFill>
                <a:latin typeface="Arial"/>
                <a:ea typeface="Arial"/>
                <a:cs typeface="Arial"/>
                <a:sym typeface="Arial"/>
              </a:rPr>
              <a:t> </a:t>
            </a:r>
            <a:r>
              <a:rPr b="1" lang="en-US" sz="700">
                <a:solidFill>
                  <a:schemeClr val="dk1"/>
                </a:solidFill>
                <a:latin typeface="Calibri"/>
                <a:ea typeface="Calibri"/>
                <a:cs typeface="Calibri"/>
                <a:sym typeface="Calibri"/>
              </a:rPr>
              <a:t>d'eau douce internes</a:t>
            </a:r>
            <a:endParaRPr b="1" sz="700">
              <a:solidFill>
                <a:srgbClr val="7F7F7F"/>
              </a:solidFill>
              <a:latin typeface="Arial"/>
              <a:ea typeface="Arial"/>
              <a:cs typeface="Arial"/>
              <a:sym typeface="Arial"/>
            </a:endParaRPr>
          </a:p>
        </p:txBody>
      </p:sp>
      <p:sp>
        <p:nvSpPr>
          <p:cNvPr id="168" name="Google Shape;168;p6"/>
          <p:cNvSpPr txBox="1"/>
          <p:nvPr/>
        </p:nvSpPr>
        <p:spPr>
          <a:xfrm>
            <a:off x="6736080" y="3897721"/>
            <a:ext cx="1822450" cy="120226"/>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chemeClr val="dk1"/>
                </a:solidFill>
                <a:latin typeface="Calibri"/>
                <a:ea typeface="Calibri"/>
                <a:cs typeface="Calibri"/>
                <a:sym typeface="Calibri"/>
              </a:rPr>
              <a:t>Ressources renouvelables</a:t>
            </a:r>
            <a:r>
              <a:rPr b="1" lang="en-US" sz="700">
                <a:solidFill>
                  <a:srgbClr val="7F7F7F"/>
                </a:solidFill>
                <a:latin typeface="Arial"/>
                <a:ea typeface="Arial"/>
                <a:cs typeface="Arial"/>
                <a:sym typeface="Arial"/>
              </a:rPr>
              <a:t> </a:t>
            </a:r>
            <a:r>
              <a:rPr b="1" lang="en-US" sz="700">
                <a:solidFill>
                  <a:schemeClr val="dk1"/>
                </a:solidFill>
                <a:latin typeface="Calibri"/>
                <a:ea typeface="Calibri"/>
                <a:cs typeface="Calibri"/>
                <a:sym typeface="Calibri"/>
              </a:rPr>
              <a:t>d'eau douce internes</a:t>
            </a:r>
            <a:endParaRPr b="1" sz="700">
              <a:solidFill>
                <a:srgbClr val="7F7F7F"/>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 name="Shape 172"/>
        <p:cNvGrpSpPr/>
        <p:nvPr/>
      </p:nvGrpSpPr>
      <p:grpSpPr>
        <a:xfrm>
          <a:off x="0" y="0"/>
          <a:ext cx="0" cy="0"/>
          <a:chOff x="0" y="0"/>
          <a:chExt cx="0" cy="0"/>
        </a:xfrm>
      </p:grpSpPr>
      <p:sp>
        <p:nvSpPr>
          <p:cNvPr id="173" name="Google Shape;173;p7"/>
          <p:cNvSpPr txBox="1"/>
          <p:nvPr>
            <p:ph idx="1" type="body"/>
          </p:nvPr>
        </p:nvSpPr>
        <p:spPr>
          <a:xfrm>
            <a:off x="457200" y="983151"/>
            <a:ext cx="8229600" cy="5089843"/>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INDICATEUR</a:t>
            </a:r>
            <a:endParaRPr b="1" i="1" sz="2400" u="none" cap="none" strike="noStrike">
              <a:solidFill>
                <a:schemeClr val="dk1"/>
              </a:solidFill>
              <a:latin typeface="Calibri"/>
              <a:ea typeface="Calibri"/>
              <a:cs typeface="Calibri"/>
              <a:sym typeface="Calibri"/>
            </a:endParaRPr>
          </a:p>
          <a:p>
            <a:pPr indent="0" lvl="0" marL="0" marR="0" rtl="0" algn="l">
              <a:spcBef>
                <a:spcPts val="400"/>
              </a:spcBef>
              <a:spcAft>
                <a:spcPts val="0"/>
              </a:spcAft>
              <a:buClr>
                <a:schemeClr val="dk1"/>
              </a:buClr>
              <a:buSzPts val="2000"/>
              <a:buFont typeface="Arial"/>
              <a:buNone/>
            </a:pPr>
            <a:r>
              <a:t/>
            </a:r>
            <a:endParaRPr b="1" i="0" sz="2000" u="none" cap="none" strike="noStrike">
              <a:solidFill>
                <a:schemeClr val="dk1"/>
              </a:solidFill>
              <a:latin typeface="Calibri"/>
              <a:ea typeface="Calibri"/>
              <a:cs typeface="Calibri"/>
              <a:sym typeface="Calibri"/>
            </a:endParaRPr>
          </a:p>
          <a:p>
            <a:pPr indent="0" lvl="0" marL="0" marR="0" rtl="0" algn="l">
              <a:spcBef>
                <a:spcPts val="200"/>
              </a:spcBef>
              <a:spcAft>
                <a:spcPts val="0"/>
              </a:spcAft>
              <a:buClr>
                <a:schemeClr val="dk1"/>
              </a:buClr>
              <a:buSzPts val="1000"/>
              <a:buFont typeface="Arial"/>
              <a:buNone/>
            </a:pPr>
            <a:r>
              <a:t/>
            </a:r>
            <a:endParaRPr b="0" i="0" sz="1000" u="none" cap="none" strike="noStrike">
              <a:solidFill>
                <a:schemeClr val="dk1"/>
              </a:solidFill>
              <a:latin typeface="Calibri"/>
              <a:ea typeface="Calibri"/>
              <a:cs typeface="Calibri"/>
              <a:sym typeface="Calibri"/>
            </a:endParaRPr>
          </a:p>
        </p:txBody>
      </p:sp>
      <p:sp>
        <p:nvSpPr>
          <p:cNvPr id="174" name="Google Shape;174;p7"/>
          <p:cNvSpPr txBox="1"/>
          <p:nvPr>
            <p:ph idx="12" type="sldNum"/>
          </p:nvPr>
        </p:nvSpPr>
        <p:spPr>
          <a:xfrm>
            <a:off x="7042030" y="6538144"/>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75" name="Google Shape;175;p7"/>
          <p:cNvSpPr txBox="1"/>
          <p:nvPr/>
        </p:nvSpPr>
        <p:spPr>
          <a:xfrm>
            <a:off x="0" y="0"/>
            <a:ext cx="9144000" cy="699796"/>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Clr>
                <a:srgbClr val="7F7F7F"/>
              </a:buClr>
              <a:buSzPts val="2800"/>
              <a:buFont typeface="Calibri"/>
              <a:buNone/>
            </a:pPr>
            <a:r>
              <a:rPr b="1" lang="en-US" sz="2800">
                <a:solidFill>
                  <a:srgbClr val="7F7F7F"/>
                </a:solidFill>
                <a:latin typeface="Calibri"/>
                <a:ea typeface="Calibri"/>
                <a:cs typeface="Calibri"/>
                <a:sym typeface="Calibri"/>
              </a:rPr>
              <a:t>C.2.3- CONSOMMATION D'EAU POTABLE </a:t>
            </a:r>
            <a:br>
              <a:rPr b="1" lang="en-US" sz="2800">
                <a:solidFill>
                  <a:srgbClr val="7F7F7F"/>
                </a:solidFill>
                <a:latin typeface="Calibri"/>
                <a:ea typeface="Calibri"/>
                <a:cs typeface="Calibri"/>
                <a:sym typeface="Calibri"/>
              </a:rPr>
            </a:br>
            <a:r>
              <a:rPr b="1" lang="en-US" sz="2800">
                <a:solidFill>
                  <a:srgbClr val="7F7F7F"/>
                </a:solidFill>
                <a:latin typeface="Calibri"/>
                <a:ea typeface="Calibri"/>
                <a:cs typeface="Calibri"/>
                <a:sym typeface="Calibri"/>
              </a:rPr>
              <a:t>DANS LES BÂTIMENTS RÉSIDENTIELS</a:t>
            </a:r>
            <a:endParaRPr b="1" sz="2800">
              <a:solidFill>
                <a:srgbClr val="7F7F7F"/>
              </a:solidFill>
              <a:latin typeface="Calibri"/>
              <a:ea typeface="Calibri"/>
              <a:cs typeface="Calibri"/>
              <a:sym typeface="Calibri"/>
            </a:endParaRPr>
          </a:p>
        </p:txBody>
      </p:sp>
      <p:graphicFrame>
        <p:nvGraphicFramePr>
          <p:cNvPr id="176" name="Google Shape;176;p7"/>
          <p:cNvGraphicFramePr/>
          <p:nvPr/>
        </p:nvGraphicFramePr>
        <p:xfrm>
          <a:off x="457200" y="1968513"/>
          <a:ext cx="3000000" cy="3000000"/>
        </p:xfrm>
        <a:graphic>
          <a:graphicData uri="http://schemas.openxmlformats.org/drawingml/2006/table">
            <a:tbl>
              <a:tblPr bandRow="1" firstRow="1">
                <a:noFill/>
                <a:tableStyleId>{CAA487B6-FA3A-4C52-9571-D50869CF51A4}</a:tableStyleId>
              </a:tblPr>
              <a:tblGrid>
                <a:gridCol w="2871225"/>
                <a:gridCol w="2426200"/>
                <a:gridCol w="2932175"/>
              </a:tblGrid>
              <a:tr h="370850">
                <a:tc>
                  <a:txBody>
                    <a:bodyPr/>
                    <a:lstStyle/>
                    <a:p>
                      <a:pPr indent="0" lvl="0" marL="0" marR="0" rtl="0" algn="l">
                        <a:spcBef>
                          <a:spcPts val="0"/>
                        </a:spcBef>
                        <a:spcAft>
                          <a:spcPts val="0"/>
                        </a:spcAft>
                        <a:buNone/>
                      </a:pPr>
                      <a:r>
                        <a:rPr lang="en-US" sz="1800" u="none" cap="none" strike="noStrike"/>
                        <a:t>Indicateur</a:t>
                      </a:r>
                      <a:endParaRPr sz="1800"/>
                    </a:p>
                  </a:txBody>
                  <a:tcPr marT="45725" marB="45725" marR="91450" marL="91450"/>
                </a:tc>
                <a:tc>
                  <a:txBody>
                    <a:bodyPr/>
                    <a:lstStyle/>
                    <a:p>
                      <a:pPr indent="0" lvl="0" marL="0" marR="0" rtl="0" algn="l">
                        <a:spcBef>
                          <a:spcPts val="0"/>
                        </a:spcBef>
                        <a:spcAft>
                          <a:spcPts val="0"/>
                        </a:spcAft>
                        <a:buNone/>
                      </a:pPr>
                      <a:r>
                        <a:rPr lang="en-US" sz="1800"/>
                        <a:t>Unité</a:t>
                      </a:r>
                      <a:endParaRPr/>
                    </a:p>
                  </a:txBody>
                  <a:tcPr marT="45725" marB="45725" marR="91450" marL="91450"/>
                </a:tc>
                <a:tc>
                  <a:txBody>
                    <a:bodyPr/>
                    <a:lstStyle/>
                    <a:p>
                      <a:pPr indent="0" lvl="0" marL="0" marR="0" rtl="0" algn="l">
                        <a:spcBef>
                          <a:spcPts val="0"/>
                        </a:spcBef>
                        <a:spcAft>
                          <a:spcPts val="0"/>
                        </a:spcAft>
                        <a:buNone/>
                      </a:pPr>
                      <a:r>
                        <a:rPr lang="en-US" sz="1800"/>
                        <a:t>Source de données</a:t>
                      </a:r>
                      <a:endParaRPr/>
                    </a:p>
                  </a:txBody>
                  <a:tcPr marT="45725" marB="45725" marR="91450" marL="91450"/>
                </a:tc>
              </a:tr>
              <a:tr h="972000">
                <a:tc>
                  <a:txBody>
                    <a:bodyPr/>
                    <a:lstStyle/>
                    <a:p>
                      <a:pPr indent="0" lvl="0" marL="0" marR="0" rtl="0" algn="l">
                        <a:spcBef>
                          <a:spcPts val="0"/>
                        </a:spcBef>
                        <a:spcAft>
                          <a:spcPts val="0"/>
                        </a:spcAft>
                        <a:buNone/>
                      </a:pPr>
                      <a:r>
                        <a:rPr lang="en-US" sz="1800"/>
                        <a:t>Consommation annuelle d'eau potable par occupant</a:t>
                      </a:r>
                      <a:endParaRPr/>
                    </a:p>
                  </a:txBody>
                  <a:tcPr marT="45725" marB="45725" marR="91450" marL="91450" anchor="ctr"/>
                </a:tc>
                <a:tc>
                  <a:txBody>
                    <a:bodyPr/>
                    <a:lstStyle/>
                    <a:p>
                      <a:pPr indent="0" lvl="0" marL="0" marR="0" rtl="0" algn="ctr">
                        <a:spcBef>
                          <a:spcPts val="0"/>
                        </a:spcBef>
                        <a:spcAft>
                          <a:spcPts val="0"/>
                        </a:spcAft>
                        <a:buNone/>
                      </a:pPr>
                      <a:r>
                        <a:rPr lang="en-US" sz="1800">
                          <a:solidFill>
                            <a:schemeClr val="dk1"/>
                          </a:solidFill>
                        </a:rPr>
                        <a:t>l</a:t>
                      </a:r>
                      <a:r>
                        <a:rPr lang="en-US" sz="1800"/>
                        <a:t>/occupant/an</a:t>
                      </a:r>
                      <a:endParaRPr sz="1800"/>
                    </a:p>
                  </a:txBody>
                  <a:tcPr marT="45725" marB="45725" marR="91450" marL="91450" anchor="ctr"/>
                </a:tc>
                <a:tc>
                  <a:txBody>
                    <a:bodyPr/>
                    <a:lstStyle/>
                    <a:p>
                      <a:pPr indent="0" lvl="0" marL="0" marR="0" rtl="0" algn="l">
                        <a:spcBef>
                          <a:spcPts val="0"/>
                        </a:spcBef>
                        <a:spcAft>
                          <a:spcPts val="0"/>
                        </a:spcAft>
                        <a:buNone/>
                      </a:pPr>
                      <a:r>
                        <a:rPr lang="en-US" sz="1800"/>
                        <a:t>Données mesurées</a:t>
                      </a:r>
                      <a:endParaRPr sz="1800"/>
                    </a:p>
                  </a:txBody>
                  <a:tcPr marT="45725" marB="45725" marR="91450" marL="91450" anchor="ctr"/>
                </a:tc>
              </a:tr>
            </a:tbl>
          </a:graphicData>
        </a:graphic>
      </p:graphicFrame>
      <p:sp>
        <p:nvSpPr>
          <p:cNvPr id="177" name="Google Shape;177;p7"/>
          <p:cNvSpPr/>
          <p:nvPr/>
        </p:nvSpPr>
        <p:spPr>
          <a:xfrm>
            <a:off x="625255" y="3811428"/>
            <a:ext cx="8061545" cy="160043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Si les données mesurées ne sont pas disponibles, des données estimées doivent être utilisées.</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Les données estimées sont utilisées pour évaluer les scénarios de modernisation dans les processus de planification et de prise de décision</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t/>
            </a:r>
            <a:endParaRPr b="1" sz="800">
              <a:solidFill>
                <a:schemeClr val="dk1"/>
              </a:solidFill>
              <a:latin typeface="Calibri"/>
              <a:ea typeface="Calibri"/>
              <a:cs typeface="Calibri"/>
              <a:sym typeface="Calibri"/>
            </a:endParaRPr>
          </a:p>
          <a:p>
            <a:pPr indent="0" lvl="0" marL="0" marR="0" rtl="0" algn="l">
              <a:spcBef>
                <a:spcPts val="0"/>
              </a:spcBef>
              <a:spcAft>
                <a:spcPts val="0"/>
              </a:spcAft>
              <a:buNone/>
            </a:pPr>
            <a:r>
              <a:rPr b="1" lang="en-US" sz="1800">
                <a:solidFill>
                  <a:schemeClr val="dk1"/>
                </a:solidFill>
                <a:latin typeface="Calibri"/>
                <a:ea typeface="Calibri"/>
                <a:cs typeface="Calibri"/>
                <a:sym typeface="Calibri"/>
              </a:rPr>
              <a:t>La source des données doit toujours être clairement indiquée</a:t>
            </a:r>
            <a:r>
              <a:rPr lang="en-US" sz="1800">
                <a:solidFill>
                  <a:schemeClr val="dk1"/>
                </a:solidFill>
                <a:latin typeface="Calibri"/>
                <a:ea typeface="Calibri"/>
                <a:cs typeface="Calibri"/>
                <a:sym typeface="Calibri"/>
              </a:rPr>
              <a:t>.</a:t>
            </a:r>
            <a:endParaRPr/>
          </a:p>
        </p:txBody>
      </p:sp>
      <p:pic>
        <p:nvPicPr>
          <p:cNvPr id="178" name="Google Shape;178;p7"/>
          <p:cNvPicPr preferRelativeResize="0"/>
          <p:nvPr/>
        </p:nvPicPr>
        <p:blipFill rotWithShape="1">
          <a:blip r:embed="rId3">
            <a:alphaModFix/>
          </a:blip>
          <a:srcRect b="0" l="0" r="0" t="0"/>
          <a:stretch/>
        </p:blipFill>
        <p:spPr>
          <a:xfrm>
            <a:off x="246744" y="3950191"/>
            <a:ext cx="378512" cy="368806"/>
          </a:xfrm>
          <a:prstGeom prst="rect">
            <a:avLst/>
          </a:prstGeom>
          <a:noFill/>
          <a:ln>
            <a:noFill/>
          </a:ln>
        </p:spPr>
      </p:pic>
      <p:pic>
        <p:nvPicPr>
          <p:cNvPr id="179" name="Google Shape;179;p7">
            <a:hlinkClick r:id="rId4"/>
          </p:cNvPr>
          <p:cNvPicPr preferRelativeResize="0"/>
          <p:nvPr/>
        </p:nvPicPr>
        <p:blipFill rotWithShape="1">
          <a:blip r:embed="rId5">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p8"/>
          <p:cNvSpPr txBox="1"/>
          <p:nvPr>
            <p:ph type="title"/>
          </p:nvPr>
        </p:nvSpPr>
        <p:spPr>
          <a:xfrm>
            <a:off x="0" y="0"/>
            <a:ext cx="9144000" cy="699796"/>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lang="en-US" sz="2800"/>
              <a:t>C.2.3- CONSOMMATION D'EAU POTABLE </a:t>
            </a:r>
            <a:br>
              <a:rPr lang="en-US" sz="2800"/>
            </a:br>
            <a:r>
              <a:rPr lang="en-US" sz="2800"/>
              <a:t>DANS LES BÂTIMENTS RÉSIDENTIELS</a:t>
            </a:r>
            <a:endParaRPr/>
          </a:p>
        </p:txBody>
      </p:sp>
      <p:sp>
        <p:nvSpPr>
          <p:cNvPr id="185" name="Google Shape;185;p8"/>
          <p:cNvSpPr txBox="1"/>
          <p:nvPr>
            <p:ph idx="1" type="body"/>
          </p:nvPr>
        </p:nvSpPr>
        <p:spPr>
          <a:xfrm>
            <a:off x="362712" y="1121664"/>
            <a:ext cx="8418576" cy="4482465"/>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INTENTION</a:t>
            </a:r>
            <a:endParaRPr/>
          </a:p>
          <a:p>
            <a:pPr indent="0" lvl="0" marL="0" marR="0" rtl="0" algn="l">
              <a:spcBef>
                <a:spcPts val="640"/>
              </a:spcBef>
              <a:spcAft>
                <a:spcPts val="0"/>
              </a:spcAft>
              <a:buClr>
                <a:schemeClr val="dk1"/>
              </a:buClr>
              <a:buSzPts val="3200"/>
              <a:buFont typeface="Arial"/>
              <a:buNone/>
            </a:pPr>
            <a:r>
              <a:rPr b="1" i="0" lang="en-US" sz="3200" u="none" cap="none" strike="noStrike">
                <a:solidFill>
                  <a:schemeClr val="dk1"/>
                </a:solidFill>
                <a:latin typeface="Calibri"/>
                <a:ea typeface="Calibri"/>
                <a:cs typeface="Calibri"/>
                <a:sym typeface="Calibri"/>
              </a:rPr>
              <a:t> </a:t>
            </a:r>
            <a:r>
              <a:rPr b="0" i="0" lang="en-US" sz="2400" u="none" cap="none" strike="noStrike">
                <a:solidFill>
                  <a:schemeClr val="dk1"/>
                </a:solidFill>
                <a:latin typeface="Calibri"/>
                <a:ea typeface="Calibri"/>
                <a:cs typeface="Calibri"/>
                <a:sym typeface="Calibri"/>
              </a:rPr>
              <a:t> </a:t>
            </a:r>
            <a:endParaRPr/>
          </a:p>
          <a:p>
            <a:pPr indent="0" lvl="0" marL="0" marR="0" rtl="0" algn="l">
              <a:lnSpc>
                <a:spcPct val="80000"/>
              </a:lnSpc>
              <a:spcBef>
                <a:spcPts val="480"/>
              </a:spcBef>
              <a:spcAft>
                <a:spcPts val="0"/>
              </a:spcAft>
              <a:buClr>
                <a:schemeClr val="dk1"/>
              </a:buClr>
              <a:buSzPts val="2400"/>
              <a:buFont typeface="Arial"/>
              <a:buNone/>
            </a:pPr>
            <a:r>
              <a:rPr b="0" i="0" lang="en-US" sz="2400" u="none" cap="none" strike="noStrike">
                <a:solidFill>
                  <a:schemeClr val="dk1"/>
                </a:solidFill>
                <a:latin typeface="Calibri"/>
                <a:ea typeface="Calibri"/>
                <a:cs typeface="Calibri"/>
                <a:sym typeface="Calibri"/>
              </a:rPr>
              <a:t>Utiliser efficacement les ressources en eau</a:t>
            </a:r>
            <a:endParaRPr b="0" i="0" sz="2400" u="none" cap="none" strike="noStrike">
              <a:solidFill>
                <a:schemeClr val="dk1"/>
              </a:solidFill>
              <a:latin typeface="Calibri"/>
              <a:ea typeface="Calibri"/>
              <a:cs typeface="Calibri"/>
              <a:sym typeface="Calibri"/>
            </a:endParaRPr>
          </a:p>
        </p:txBody>
      </p:sp>
      <p:sp>
        <p:nvSpPr>
          <p:cNvPr id="186" name="Google Shape;186;p8"/>
          <p:cNvSpPr txBox="1"/>
          <p:nvPr>
            <p:ph idx="12" type="sldNum"/>
          </p:nvPr>
        </p:nvSpPr>
        <p:spPr>
          <a:xfrm>
            <a:off x="7010400" y="6524959"/>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pic>
        <p:nvPicPr>
          <p:cNvPr id="187" name="Google Shape;187;p8"/>
          <p:cNvPicPr preferRelativeResize="0"/>
          <p:nvPr/>
        </p:nvPicPr>
        <p:blipFill rotWithShape="1">
          <a:blip r:embed="rId3">
            <a:alphaModFix/>
          </a:blip>
          <a:srcRect b="0" l="0" r="0" t="0"/>
          <a:stretch/>
        </p:blipFill>
        <p:spPr>
          <a:xfrm>
            <a:off x="362712" y="3225521"/>
            <a:ext cx="575931" cy="582747"/>
          </a:xfrm>
          <a:prstGeom prst="rect">
            <a:avLst/>
          </a:prstGeom>
          <a:noFill/>
          <a:ln>
            <a:noFill/>
          </a:ln>
        </p:spPr>
      </p:pic>
      <p:pic>
        <p:nvPicPr>
          <p:cNvPr id="188" name="Google Shape;188;p8"/>
          <p:cNvPicPr preferRelativeResize="0"/>
          <p:nvPr/>
        </p:nvPicPr>
        <p:blipFill rotWithShape="1">
          <a:blip r:embed="rId4">
            <a:alphaModFix/>
          </a:blip>
          <a:srcRect b="0" l="0" r="0" t="0"/>
          <a:stretch/>
        </p:blipFill>
        <p:spPr>
          <a:xfrm>
            <a:off x="6444057" y="2880837"/>
            <a:ext cx="1466850" cy="1485900"/>
          </a:xfrm>
          <a:prstGeom prst="rect">
            <a:avLst/>
          </a:prstGeom>
          <a:noFill/>
          <a:ln>
            <a:noFill/>
          </a:ln>
        </p:spPr>
      </p:pic>
      <p:sp>
        <p:nvSpPr>
          <p:cNvPr id="189" name="Google Shape;189;p8"/>
          <p:cNvSpPr/>
          <p:nvPr/>
        </p:nvSpPr>
        <p:spPr>
          <a:xfrm>
            <a:off x="6224337" y="4464679"/>
            <a:ext cx="1906291"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100">
                <a:solidFill>
                  <a:schemeClr val="dk1"/>
                </a:solidFill>
                <a:latin typeface="Calibri"/>
                <a:ea typeface="Calibri"/>
                <a:cs typeface="Calibri"/>
                <a:sym typeface="Calibri"/>
              </a:rPr>
              <a:t>https://www.right2water.eu/ </a:t>
            </a:r>
            <a:endParaRPr sz="1100">
              <a:solidFill>
                <a:schemeClr val="dk1"/>
              </a:solidFill>
              <a:latin typeface="Calibri"/>
              <a:ea typeface="Calibri"/>
              <a:cs typeface="Calibri"/>
              <a:sym typeface="Calibri"/>
            </a:endParaRPr>
          </a:p>
        </p:txBody>
      </p:sp>
      <p:sp>
        <p:nvSpPr>
          <p:cNvPr id="190" name="Google Shape;190;p8"/>
          <p:cNvSpPr/>
          <p:nvPr/>
        </p:nvSpPr>
        <p:spPr>
          <a:xfrm>
            <a:off x="1347537" y="3238777"/>
            <a:ext cx="4876800"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Le droit à l'eau est une initiative citoyenne européenne lancée pour faire en sorte que l'eau demeure un service public et un bien public.</a:t>
            </a:r>
            <a:endParaRPr i="0" sz="1800">
              <a:solidFill>
                <a:schemeClr val="dk1"/>
              </a:solidFill>
              <a:latin typeface="Calibri"/>
              <a:ea typeface="Calibri"/>
              <a:cs typeface="Calibri"/>
              <a:sym typeface="Calibri"/>
            </a:endParaRPr>
          </a:p>
        </p:txBody>
      </p:sp>
      <p:pic>
        <p:nvPicPr>
          <p:cNvPr id="191" name="Google Shape;191;p8">
            <a:hlinkClick r:id="rId5"/>
          </p:cNvPr>
          <p:cNvPicPr preferRelativeResize="0"/>
          <p:nvPr/>
        </p:nvPicPr>
        <p:blipFill rotWithShape="1">
          <a:blip r:embed="rId6">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9"/>
          <p:cNvSpPr txBox="1"/>
          <p:nvPr>
            <p:ph idx="1" type="body"/>
          </p:nvPr>
        </p:nvSpPr>
        <p:spPr>
          <a:xfrm>
            <a:off x="268224" y="1121664"/>
            <a:ext cx="8583168" cy="4630649"/>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DESCRIPTION</a:t>
            </a:r>
            <a:endParaRPr b="0" i="0" sz="2400" u="none" cap="none" strike="noStrike">
              <a:solidFill>
                <a:schemeClr val="dk1"/>
              </a:solidFill>
              <a:latin typeface="Calibri"/>
              <a:ea typeface="Calibri"/>
              <a:cs typeface="Calibri"/>
              <a:sym typeface="Calibri"/>
            </a:endParaRPr>
          </a:p>
          <a:p>
            <a:pPr indent="0" lvl="0" marL="0" marR="0" rtl="0" algn="l">
              <a:spcBef>
                <a:spcPts val="480"/>
              </a:spcBef>
              <a:spcAft>
                <a:spcPts val="0"/>
              </a:spcAft>
              <a:buClr>
                <a:schemeClr val="dk1"/>
              </a:buClr>
              <a:buSzPts val="2400"/>
              <a:buFont typeface="Arial"/>
              <a:buNone/>
            </a:pPr>
            <a:r>
              <a:t/>
            </a:r>
            <a:endParaRPr b="1" i="0" sz="2400" u="sng" cap="none" strike="noStrike">
              <a:solidFill>
                <a:schemeClr val="dk1"/>
              </a:solidFill>
              <a:latin typeface="Calibri"/>
              <a:ea typeface="Calibri"/>
              <a:cs typeface="Calibri"/>
              <a:sym typeface="Calibri"/>
            </a:endParaRPr>
          </a:p>
          <a:p>
            <a:pPr indent="0" lvl="0" marL="0" marR="0" rtl="0" algn="l">
              <a:lnSpc>
                <a:spcPct val="80000"/>
              </a:lnSpc>
              <a:spcBef>
                <a:spcPts val="480"/>
              </a:spcBef>
              <a:spcAft>
                <a:spcPts val="0"/>
              </a:spcAft>
              <a:buClr>
                <a:schemeClr val="dk1"/>
              </a:buClr>
              <a:buSzPts val="2400"/>
              <a:buFont typeface="Arial"/>
              <a:buNone/>
            </a:pPr>
            <a:r>
              <a:rPr b="0" i="0" lang="en-US" sz="2400" u="none" cap="none" strike="noStrike">
                <a:solidFill>
                  <a:schemeClr val="dk1"/>
                </a:solidFill>
                <a:latin typeface="Calibri"/>
                <a:ea typeface="Calibri"/>
                <a:cs typeface="Calibri"/>
                <a:sym typeface="Calibri"/>
              </a:rPr>
              <a:t>L'indicateur </a:t>
            </a:r>
            <a:r>
              <a:rPr b="1" i="0" lang="en-US" sz="2400" u="none" cap="none" strike="noStrike">
                <a:solidFill>
                  <a:schemeClr val="dk1"/>
                </a:solidFill>
                <a:latin typeface="Calibri"/>
                <a:ea typeface="Calibri"/>
                <a:cs typeface="Calibri"/>
                <a:sym typeface="Calibri"/>
              </a:rPr>
              <a:t>mesure </a:t>
            </a:r>
            <a:r>
              <a:rPr b="0" i="0" lang="en-US" sz="2400" u="none" cap="none" strike="noStrike">
                <a:solidFill>
                  <a:schemeClr val="dk1"/>
                </a:solidFill>
                <a:latin typeface="Calibri"/>
                <a:ea typeface="Calibri"/>
                <a:cs typeface="Calibri"/>
                <a:sym typeface="Calibri"/>
              </a:rPr>
              <a:t>la consommation d'eau potable des équipements et appareils sanitaires et des appareils consommateurs d'eau par la population résidentielle.</a:t>
            </a:r>
            <a:endParaRPr b="0" i="0" sz="2400" u="none" cap="none" strike="noStrike">
              <a:solidFill>
                <a:schemeClr val="dk1"/>
              </a:solidFill>
              <a:latin typeface="Calibri"/>
              <a:ea typeface="Calibri"/>
              <a:cs typeface="Calibri"/>
              <a:sym typeface="Calibri"/>
            </a:endParaRPr>
          </a:p>
        </p:txBody>
      </p:sp>
      <p:sp>
        <p:nvSpPr>
          <p:cNvPr id="197" name="Google Shape;197;p9"/>
          <p:cNvSpPr txBox="1"/>
          <p:nvPr>
            <p:ph idx="12" type="sldNum"/>
          </p:nvPr>
        </p:nvSpPr>
        <p:spPr>
          <a:xfrm>
            <a:off x="7042030" y="6530009"/>
            <a:ext cx="2133600" cy="327991"/>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98" name="Google Shape;198;p9"/>
          <p:cNvSpPr txBox="1"/>
          <p:nvPr/>
        </p:nvSpPr>
        <p:spPr>
          <a:xfrm>
            <a:off x="0" y="0"/>
            <a:ext cx="9144000" cy="699796"/>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Clr>
                <a:srgbClr val="7F7F7F"/>
              </a:buClr>
              <a:buSzPts val="2800"/>
              <a:buFont typeface="Calibri"/>
              <a:buNone/>
            </a:pPr>
            <a:r>
              <a:rPr b="1" lang="en-US" sz="2800">
                <a:solidFill>
                  <a:srgbClr val="7F7F7F"/>
                </a:solidFill>
                <a:latin typeface="Calibri"/>
                <a:ea typeface="Calibri"/>
                <a:cs typeface="Calibri"/>
                <a:sym typeface="Calibri"/>
              </a:rPr>
              <a:t>C.2.3- CONSOMMATION D'EAU POTABLE </a:t>
            </a:r>
            <a:endParaRPr b="1" sz="2800">
              <a:solidFill>
                <a:srgbClr val="7F7F7F"/>
              </a:solidFill>
              <a:latin typeface="Calibri"/>
              <a:ea typeface="Calibri"/>
              <a:cs typeface="Calibri"/>
              <a:sym typeface="Calibri"/>
            </a:endParaRPr>
          </a:p>
          <a:p>
            <a:pPr indent="0" lvl="0" marL="0" marR="0" rtl="0" algn="ctr">
              <a:spcBef>
                <a:spcPts val="0"/>
              </a:spcBef>
              <a:spcAft>
                <a:spcPts val="0"/>
              </a:spcAft>
              <a:buClr>
                <a:srgbClr val="7F7F7F"/>
              </a:buClr>
              <a:buSzPts val="2800"/>
              <a:buFont typeface="Calibri"/>
              <a:buNone/>
            </a:pPr>
            <a:r>
              <a:rPr b="1" lang="en-US" sz="2800">
                <a:solidFill>
                  <a:srgbClr val="7F7F7F"/>
                </a:solidFill>
                <a:latin typeface="Calibri"/>
                <a:ea typeface="Calibri"/>
                <a:cs typeface="Calibri"/>
                <a:sym typeface="Calibri"/>
              </a:rPr>
              <a:t>DANS LES BÂTIMENTS RÉSIDENTIELS</a:t>
            </a:r>
            <a:endParaRPr/>
          </a:p>
        </p:txBody>
      </p:sp>
      <p:pic>
        <p:nvPicPr>
          <p:cNvPr id="199" name="Google Shape;199;p9">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pic>
        <p:nvPicPr>
          <p:cNvPr id="200" name="Google Shape;200;p9"/>
          <p:cNvPicPr preferRelativeResize="0"/>
          <p:nvPr/>
        </p:nvPicPr>
        <p:blipFill rotWithShape="1">
          <a:blip r:embed="rId5">
            <a:alphaModFix/>
          </a:blip>
          <a:srcRect b="0" l="0" r="0" t="0"/>
          <a:stretch/>
        </p:blipFill>
        <p:spPr>
          <a:xfrm>
            <a:off x="3721763" y="3350094"/>
            <a:ext cx="1705003" cy="1732651"/>
          </a:xfrm>
          <a:prstGeom prst="roundRect">
            <a:avLst>
              <a:gd fmla="val 8594" name="adj"/>
            </a:avLst>
          </a:prstGeom>
          <a:solidFill>
            <a:srgbClr val="ECECEC"/>
          </a:solidFill>
          <a:ln>
            <a:noFill/>
          </a:ln>
          <a:effectLst>
            <a:reflection blurRad="0" dir="5400000" dist="5000" endA="0" endPos="28000" kx="0" rotWithShape="0" algn="bl" stA="38000" stPos="0" sy="-100000" ky="0"/>
          </a:effectLst>
        </p:spPr>
      </p:pic>
    </p:spTree>
  </p:cSld>
  <p:clrMapOvr>
    <a:masterClrMapping/>
  </p:clrMapOvr>
</p:sld>
</file>

<file path=ppt/theme/theme1.xml><?xml version="1.0" encoding="utf-8"?>
<a:theme xmlns:a="http://schemas.openxmlformats.org/drawingml/2006/main" xmlns:r="http://schemas.openxmlformats.org/officeDocument/2006/relationships" name="Larissa">
  <a:themeElements>
    <a:clrScheme name="Larissa">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Larissa">
  <a:themeElements>
    <a:clrScheme name="Larissa">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7" ma:contentTypeDescription="Crée un document." ma:contentTypeScope="" ma:versionID="401b2652c6e92f56d8ee4e284eb80a80">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a34331db33b1c1f3505a1f9eb80b976b"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Balises d’images"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Partagé avec détai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DCEBD6D9-AE80-4E56-A36C-923A1566B10D}"/>
</file>

<file path=customXml/itemProps2.xml><?xml version="1.0" encoding="utf-8"?>
<ds:datastoreItem xmlns:ds="http://schemas.openxmlformats.org/officeDocument/2006/customXml" ds:itemID="{B4C46EA2-C7C6-4505-A301-EB19ADB8B277}"/>
</file>

<file path=customXml/itemProps3.xml><?xml version="1.0" encoding="utf-8"?>
<ds:datastoreItem xmlns:ds="http://schemas.openxmlformats.org/officeDocument/2006/customXml" ds:itemID="{3F2CB9BE-D026-4286-8769-10BC443F6CE2}"/>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NOA</dc:creator>
  <dcterms:created xsi:type="dcterms:W3CDTF">2017-01-09T10:20:00Z</dcterms:creat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ies>
</file>